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213" r:id="rId5"/>
    <p:sldMasterId id="2147484218" r:id="rId6"/>
  </p:sldMasterIdLst>
  <p:notesMasterIdLst>
    <p:notesMasterId r:id="rId142"/>
  </p:notesMasterIdLst>
  <p:handoutMasterIdLst>
    <p:handoutMasterId r:id="rId143"/>
  </p:handoutMasterIdLst>
  <p:sldIdLst>
    <p:sldId id="263" r:id="rId7"/>
    <p:sldId id="575" r:id="rId8"/>
    <p:sldId id="737" r:id="rId9"/>
    <p:sldId id="650" r:id="rId10"/>
    <p:sldId id="355" r:id="rId11"/>
    <p:sldId id="712" r:id="rId12"/>
    <p:sldId id="691" r:id="rId13"/>
    <p:sldId id="713" r:id="rId14"/>
    <p:sldId id="733" r:id="rId15"/>
    <p:sldId id="722" r:id="rId16"/>
    <p:sldId id="723" r:id="rId17"/>
    <p:sldId id="739" r:id="rId18"/>
    <p:sldId id="740" r:id="rId19"/>
    <p:sldId id="736" r:id="rId20"/>
    <p:sldId id="730" r:id="rId21"/>
    <p:sldId id="356" r:id="rId22"/>
    <p:sldId id="357" r:id="rId23"/>
    <p:sldId id="358" r:id="rId24"/>
    <p:sldId id="359" r:id="rId25"/>
    <p:sldId id="447" r:id="rId26"/>
    <p:sldId id="448" r:id="rId27"/>
    <p:sldId id="449" r:id="rId28"/>
    <p:sldId id="495" r:id="rId29"/>
    <p:sldId id="486" r:id="rId30"/>
    <p:sldId id="361" r:id="rId31"/>
    <p:sldId id="473" r:id="rId32"/>
    <p:sldId id="381" r:id="rId33"/>
    <p:sldId id="382" r:id="rId34"/>
    <p:sldId id="383" r:id="rId35"/>
    <p:sldId id="384" r:id="rId36"/>
    <p:sldId id="385" r:id="rId37"/>
    <p:sldId id="475" r:id="rId38"/>
    <p:sldId id="389" r:id="rId39"/>
    <p:sldId id="390" r:id="rId40"/>
    <p:sldId id="743" r:id="rId41"/>
    <p:sldId id="528" r:id="rId42"/>
    <p:sldId id="558" r:id="rId43"/>
    <p:sldId id="749" r:id="rId44"/>
    <p:sldId id="445" r:id="rId45"/>
    <p:sldId id="472" r:id="rId46"/>
    <p:sldId id="395" r:id="rId47"/>
    <p:sldId id="498" r:id="rId48"/>
    <p:sldId id="500" r:id="rId49"/>
    <p:sldId id="499" r:id="rId50"/>
    <p:sldId id="397" r:id="rId51"/>
    <p:sldId id="746" r:id="rId52"/>
    <p:sldId id="398" r:id="rId53"/>
    <p:sldId id="747" r:id="rId54"/>
    <p:sldId id="295" r:id="rId55"/>
    <p:sldId id="296" r:id="rId56"/>
    <p:sldId id="297" r:id="rId57"/>
    <p:sldId id="298" r:id="rId58"/>
    <p:sldId id="299" r:id="rId59"/>
    <p:sldId id="711" r:id="rId60"/>
    <p:sldId id="443" r:id="rId61"/>
    <p:sldId id="503" r:id="rId62"/>
    <p:sldId id="402" r:id="rId63"/>
    <p:sldId id="403" r:id="rId64"/>
    <p:sldId id="404" r:id="rId65"/>
    <p:sldId id="391" r:id="rId66"/>
    <p:sldId id="392" r:id="rId67"/>
    <p:sldId id="444" r:id="rId68"/>
    <p:sldId id="363" r:id="rId69"/>
    <p:sldId id="489" r:id="rId70"/>
    <p:sldId id="364" r:id="rId71"/>
    <p:sldId id="365" r:id="rId72"/>
    <p:sldId id="366" r:id="rId73"/>
    <p:sldId id="367" r:id="rId74"/>
    <p:sldId id="368" r:id="rId75"/>
    <p:sldId id="745" r:id="rId76"/>
    <p:sldId id="744" r:id="rId77"/>
    <p:sldId id="579" r:id="rId78"/>
    <p:sldId id="369" r:id="rId79"/>
    <p:sldId id="370" r:id="rId80"/>
    <p:sldId id="496" r:id="rId81"/>
    <p:sldId id="371" r:id="rId82"/>
    <p:sldId id="497" r:id="rId83"/>
    <p:sldId id="372" r:id="rId84"/>
    <p:sldId id="373" r:id="rId85"/>
    <p:sldId id="374" r:id="rId86"/>
    <p:sldId id="375" r:id="rId87"/>
    <p:sldId id="376" r:id="rId88"/>
    <p:sldId id="377" r:id="rId89"/>
    <p:sldId id="379" r:id="rId90"/>
    <p:sldId id="393" r:id="rId91"/>
    <p:sldId id="405" r:id="rId92"/>
    <p:sldId id="406" r:id="rId93"/>
    <p:sldId id="407" r:id="rId94"/>
    <p:sldId id="408" r:id="rId95"/>
    <p:sldId id="409" r:id="rId96"/>
    <p:sldId id="410" r:id="rId97"/>
    <p:sldId id="411" r:id="rId98"/>
    <p:sldId id="412" r:id="rId99"/>
    <p:sldId id="414" r:id="rId100"/>
    <p:sldId id="415" r:id="rId101"/>
    <p:sldId id="494" r:id="rId102"/>
    <p:sldId id="416" r:id="rId103"/>
    <p:sldId id="417" r:id="rId104"/>
    <p:sldId id="418" r:id="rId105"/>
    <p:sldId id="419" r:id="rId106"/>
    <p:sldId id="434" r:id="rId107"/>
    <p:sldId id="492" r:id="rId108"/>
    <p:sldId id="301" r:id="rId109"/>
    <p:sldId id="312" r:id="rId110"/>
    <p:sldId id="692" r:id="rId111"/>
    <p:sldId id="629" r:id="rId112"/>
    <p:sldId id="553" r:id="rId113"/>
    <p:sldId id="694" r:id="rId114"/>
    <p:sldId id="705" r:id="rId115"/>
    <p:sldId id="704" r:id="rId116"/>
    <p:sldId id="703" r:id="rId117"/>
    <p:sldId id="702" r:id="rId118"/>
    <p:sldId id="701" r:id="rId119"/>
    <p:sldId id="700" r:id="rId120"/>
    <p:sldId id="699" r:id="rId121"/>
    <p:sldId id="698" r:id="rId122"/>
    <p:sldId id="755" r:id="rId123"/>
    <p:sldId id="697" r:id="rId124"/>
    <p:sldId id="707" r:id="rId125"/>
    <p:sldId id="710" r:id="rId126"/>
    <p:sldId id="706" r:id="rId127"/>
    <p:sldId id="709" r:id="rId128"/>
    <p:sldId id="708" r:id="rId129"/>
    <p:sldId id="750" r:id="rId130"/>
    <p:sldId id="696" r:id="rId131"/>
    <p:sldId id="695" r:id="rId132"/>
    <p:sldId id="751" r:id="rId133"/>
    <p:sldId id="752" r:id="rId134"/>
    <p:sldId id="753" r:id="rId135"/>
    <p:sldId id="754" r:id="rId136"/>
    <p:sldId id="731" r:id="rId137"/>
    <p:sldId id="276" r:id="rId138"/>
    <p:sldId id="748" r:id="rId139"/>
    <p:sldId id="441" r:id="rId140"/>
    <p:sldId id="442" r:id="rId1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1A6"/>
    <a:srgbClr val="3215AB"/>
    <a:srgbClr val="3333FF"/>
    <a:srgbClr val="0033CC"/>
    <a:srgbClr val="0000FF"/>
    <a:srgbClr val="007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5808" autoAdjust="0"/>
  </p:normalViewPr>
  <p:slideViewPr>
    <p:cSldViewPr>
      <p:cViewPr varScale="1">
        <p:scale>
          <a:sx n="75" d="100"/>
          <a:sy n="75" d="100"/>
        </p:scale>
        <p:origin x="922" y="58"/>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37805"/>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D4BF2-CA8C-4274-8ACE-647BF02837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2E5FC65F-BF63-4B14-8C71-3BB0093682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934D12-369F-4967-92EA-D5F54D8A90F9}" type="datetimeFigureOut">
              <a:rPr lang="en-US"/>
              <a:pPr>
                <a:defRPr/>
              </a:pPr>
              <a:t>10/13/2023</a:t>
            </a:fld>
            <a:endParaRPr lang="en-US" dirty="0"/>
          </a:p>
        </p:txBody>
      </p:sp>
      <p:sp>
        <p:nvSpPr>
          <p:cNvPr id="4" name="Footer Placeholder 3">
            <a:extLst>
              <a:ext uri="{FF2B5EF4-FFF2-40B4-BE49-F238E27FC236}">
                <a16:creationId xmlns:a16="http://schemas.microsoft.com/office/drawing/2014/main" id="{7FBAA1B6-FA6C-4905-AC5C-C5FEB4FB8AB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087014A8-CDEC-4E1F-83FC-816C52DCA282}"/>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66BBAA1-D6D7-42D2-8A8D-5CC35B744F6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BD2841-1593-4A42-BD42-5225A11D43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93891B91-40CD-4750-93A7-54C1FBC5348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F958BC42-23A6-48C8-8B9A-DC06796A0A82}" type="datetimeFigureOut">
              <a:rPr lang="en-US"/>
              <a:pPr>
                <a:defRPr/>
              </a:pPr>
              <a:t>10/13/2023</a:t>
            </a:fld>
            <a:endParaRPr lang="en-US" dirty="0"/>
          </a:p>
        </p:txBody>
      </p:sp>
      <p:sp>
        <p:nvSpPr>
          <p:cNvPr id="4" name="Slide Image Placeholder 3">
            <a:extLst>
              <a:ext uri="{FF2B5EF4-FFF2-40B4-BE49-F238E27FC236}">
                <a16:creationId xmlns:a16="http://schemas.microsoft.com/office/drawing/2014/main" id="{3DDCD160-9E43-4B59-9343-CA1CF977EB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CB90DAE-0179-46B3-AAD3-F6F1BE4D68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6EB42B-556A-4FC9-AC13-988A2A2D0A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F3235B6-50AE-45EE-B520-D116355289C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8BD22C96-317B-4408-BF0A-A0BED069E4C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a:t>
            </a:fld>
            <a:endParaRPr lang="en-US" dirty="0"/>
          </a:p>
        </p:txBody>
      </p:sp>
    </p:spTree>
    <p:extLst>
      <p:ext uri="{BB962C8B-B14F-4D97-AF65-F5344CB8AC3E}">
        <p14:creationId xmlns:p14="http://schemas.microsoft.com/office/powerpoint/2010/main" val="54946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799020-E3E8-4B62-9893-4C7AEC608D8C}"/>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31B4FBD-3466-472A-B1D9-469CD03786F4}"/>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7B0BFE6-DC71-4205-85E8-C476ABC544A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Must be signed either by the Referee, Technical Delegate, or assignee.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are not addressed in individual slides. Clinicians should visit each section in an effort to help attendees become familiar with the layout of the ACR/ICR.</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68</a:t>
            </a:fld>
            <a:endParaRPr lang="en-US" dirty="0"/>
          </a:p>
        </p:txBody>
      </p:sp>
    </p:spTree>
    <p:extLst>
      <p:ext uri="{BB962C8B-B14F-4D97-AF65-F5344CB8AC3E}">
        <p14:creationId xmlns:p14="http://schemas.microsoft.com/office/powerpoint/2010/main" val="323013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0F9339E-5617-869D-CA68-21DEB0900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1DD1EC9-3C2F-8846-8D12-A5CF05E9B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7348" name="Slide Number Placeholder 3">
            <a:extLst>
              <a:ext uri="{FF2B5EF4-FFF2-40B4-BE49-F238E27FC236}">
                <a16:creationId xmlns:a16="http://schemas.microsoft.com/office/drawing/2014/main" id="{1399112D-A7E4-F6E7-4E11-D5F78BCDA6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4B09C-3830-43DF-A1FA-D68BD31DC85F}" type="slidenum">
              <a:rPr lang="en-US" altLang="en-US" smtClean="0"/>
              <a:pPr/>
              <a:t>72</a:t>
            </a:fld>
            <a:endParaRPr lang="en-US" altLang="en-US" dirty="0"/>
          </a:p>
        </p:txBody>
      </p:sp>
    </p:spTree>
    <p:extLst>
      <p:ext uri="{BB962C8B-B14F-4D97-AF65-F5344CB8AC3E}">
        <p14:creationId xmlns:p14="http://schemas.microsoft.com/office/powerpoint/2010/main" val="8516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83</a:t>
            </a:fld>
            <a:endParaRPr lang="en-US" dirty="0"/>
          </a:p>
        </p:txBody>
      </p:sp>
    </p:spTree>
    <p:extLst>
      <p:ext uri="{BB962C8B-B14F-4D97-AF65-F5344CB8AC3E}">
        <p14:creationId xmlns:p14="http://schemas.microsoft.com/office/powerpoint/2010/main" val="377815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85</a:t>
            </a:fld>
            <a:endParaRPr lang="en-US" dirty="0"/>
          </a:p>
        </p:txBody>
      </p:sp>
    </p:spTree>
    <p:extLst>
      <p:ext uri="{BB962C8B-B14F-4D97-AF65-F5344CB8AC3E}">
        <p14:creationId xmlns:p14="http://schemas.microsoft.com/office/powerpoint/2010/main" val="41382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BE84997-AC4E-46D8-B823-DBDF4FD56D6D}"/>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328035C8-62FF-4897-876D-C8D7F3124863}"/>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Any official, coach or competitor who is “PENDING” has not completed membership requirements and must not be allowed venue access. “Pending” competitors may not be allowed to compete or Forerun!</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BE2A2EB-41A6-4000-9455-BD6004AA4A69}"/>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45DA2FC1-2EA0-4375-BBC5-E7B9B0786178}"/>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r>
              <a:rPr lang="en-US" altLang="en-US" b="1" dirty="0"/>
              <a:t>1) Jury only responsible for area within/without event fencing: Start area; course; Finish area; Event Headquarters; Jury is no longer responsible for warm-up areas.  Ski Patrol, ski area management, and local law enforcement have authority over all other locations.  Due process would be at the discretion of these groups.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191DD0B-5CBE-4AE3-B394-FC80E7BD0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68E1B3E-726C-4763-ABAD-4D5F97293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Hand timing is required for all events; both scored and non-scored; HT crew must be present.</a:t>
            </a:r>
          </a:p>
        </p:txBody>
      </p:sp>
      <p:sp>
        <p:nvSpPr>
          <p:cNvPr id="4" name="Slide Number Placeholder 3">
            <a:extLst>
              <a:ext uri="{FF2B5EF4-FFF2-40B4-BE49-F238E27FC236}">
                <a16:creationId xmlns:a16="http://schemas.microsoft.com/office/drawing/2014/main" id="{7946AAAD-4D54-4272-BFA8-7846C59810EE}"/>
              </a:ext>
            </a:extLst>
          </p:cNvPr>
          <p:cNvSpPr>
            <a:spLocks noGrp="1"/>
          </p:cNvSpPr>
          <p:nvPr>
            <p:ph type="sldNum" sz="quarter" idx="5"/>
          </p:nvPr>
        </p:nvSpPr>
        <p:spPr/>
        <p:txBody>
          <a:bodyPr/>
          <a:lstStyle/>
          <a:p>
            <a:pPr>
              <a:defRPr/>
            </a:pPr>
            <a:fld id="{60601436-042C-47C5-BF0F-397DCE585918}" type="slidenum">
              <a:rPr lang="en-US" smtClean="0"/>
              <a:pPr>
                <a:defRPr/>
              </a:pPr>
              <a:t>91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B4D8989-6800-4237-8950-4C8388A9F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E716CEF-540F-4416-9938-050466027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Homologations require attachment of all 4 gate-point flags to poles. May need to terminate event.</a:t>
            </a:r>
          </a:p>
          <a:p>
            <a:endParaRPr lang="en-US" altLang="en-US" dirty="0"/>
          </a:p>
        </p:txBody>
      </p:sp>
      <p:sp>
        <p:nvSpPr>
          <p:cNvPr id="4" name="Slide Number Placeholder 3">
            <a:extLst>
              <a:ext uri="{FF2B5EF4-FFF2-40B4-BE49-F238E27FC236}">
                <a16:creationId xmlns:a16="http://schemas.microsoft.com/office/drawing/2014/main" id="{98F2A3B3-3AE5-4FE1-8E76-149A017B2442}"/>
              </a:ext>
            </a:extLst>
          </p:cNvPr>
          <p:cNvSpPr>
            <a:spLocks noGrp="1"/>
          </p:cNvSpPr>
          <p:nvPr>
            <p:ph type="sldNum" sz="quarter" idx="5"/>
          </p:nvPr>
        </p:nvSpPr>
        <p:spPr/>
        <p:txBody>
          <a:bodyPr/>
          <a:lstStyle/>
          <a:p>
            <a:pPr>
              <a:defRPr/>
            </a:pPr>
            <a:fld id="{79B042CD-EF2F-421D-8D1D-3D770A7500BE}" type="slidenum">
              <a:rPr lang="en-US" smtClean="0"/>
              <a:pPr>
                <a:defRPr/>
              </a:pPr>
              <a:t>93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17677FF-11ED-B9CE-F2EB-54DB62B039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EED0DEC-0712-5B69-F9E2-ADC9AA747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C36D7EA0-A2DA-98E4-4164-2EC163AC9F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8C93DD-BB96-4B40-823C-2F5EF0DF7273}"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418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E79CE17-E92D-409F-9C07-B13A3C91F1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88B40E6-8F0E-4BE2-A4F1-F926C9623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Referee is responsible for accuracy of report. Verify start order against all available documents: Start Referee Report, Finish Referee Report, Gate Judge Card, Timing, etc.</a:t>
            </a:r>
          </a:p>
        </p:txBody>
      </p:sp>
      <p:sp>
        <p:nvSpPr>
          <p:cNvPr id="4" name="Slide Number Placeholder 3">
            <a:extLst>
              <a:ext uri="{FF2B5EF4-FFF2-40B4-BE49-F238E27FC236}">
                <a16:creationId xmlns:a16="http://schemas.microsoft.com/office/drawing/2014/main" id="{1D0DC6BE-B909-4B7C-B561-B1302DD0A9F8}"/>
              </a:ext>
            </a:extLst>
          </p:cNvPr>
          <p:cNvSpPr>
            <a:spLocks noGrp="1"/>
          </p:cNvSpPr>
          <p:nvPr>
            <p:ph type="sldNum" sz="quarter" idx="5"/>
          </p:nvPr>
        </p:nvSpPr>
        <p:spPr/>
        <p:txBody>
          <a:bodyPr/>
          <a:lstStyle/>
          <a:p>
            <a:pPr>
              <a:defRPr/>
            </a:pPr>
            <a:fld id="{360EF36A-C941-4667-B87D-BD391B3A94C9}" type="slidenum">
              <a:rPr lang="en-US" smtClean="0"/>
              <a:pPr>
                <a:defRPr/>
              </a:pPr>
              <a:t>94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2EEF3C0-D105-471F-B209-D52BB9B9A1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AEA03B-1C50-4820-87F4-F7383555F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Quality of run prior to incident is a non-issue.  The </a:t>
            </a:r>
            <a:r>
              <a:rPr lang="en-US" altLang="en-US" b="1" u="sng" dirty="0"/>
              <a:t>only rule that applies</a:t>
            </a:r>
            <a:r>
              <a:rPr lang="en-US" altLang="en-US" b="1" dirty="0"/>
              <a:t> and may affect the racer’s status is 623.3.2: If competitor was already DSQ before the incident allowing the competitor to a rerun; rerun is not valid.</a:t>
            </a:r>
          </a:p>
        </p:txBody>
      </p:sp>
      <p:sp>
        <p:nvSpPr>
          <p:cNvPr id="4" name="Slide Number Placeholder 3">
            <a:extLst>
              <a:ext uri="{FF2B5EF4-FFF2-40B4-BE49-F238E27FC236}">
                <a16:creationId xmlns:a16="http://schemas.microsoft.com/office/drawing/2014/main" id="{7D88AF01-985D-490B-B8D0-D30971902C0A}"/>
              </a:ext>
            </a:extLst>
          </p:cNvPr>
          <p:cNvSpPr>
            <a:spLocks noGrp="1"/>
          </p:cNvSpPr>
          <p:nvPr>
            <p:ph type="sldNum" sz="quarter" idx="5"/>
          </p:nvPr>
        </p:nvSpPr>
        <p:spPr/>
        <p:txBody>
          <a:bodyPr/>
          <a:lstStyle/>
          <a:p>
            <a:pPr>
              <a:defRPr/>
            </a:pPr>
            <a:fld id="{6BCFD006-1471-45CF-AD4B-F9253BD29128}" type="slidenum">
              <a:rPr lang="en-US" smtClean="0"/>
              <a:pPr>
                <a:defRPr/>
              </a:pPr>
              <a:t>95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51B4170-4F7D-40E5-9D3B-C611A256C7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ACFA65A7-1ACF-42D6-A5B8-43DCD3C5B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Witnessed by the Jury! Do you grant a “provisional” or do you grant an automatic “rerun” which will require no further Jury action?</a:t>
            </a:r>
          </a:p>
        </p:txBody>
      </p:sp>
      <p:sp>
        <p:nvSpPr>
          <p:cNvPr id="4" name="Slide Number Placeholder 3">
            <a:extLst>
              <a:ext uri="{FF2B5EF4-FFF2-40B4-BE49-F238E27FC236}">
                <a16:creationId xmlns:a16="http://schemas.microsoft.com/office/drawing/2014/main" id="{DD900B4A-A24F-41B5-B408-DF9786328B21}"/>
              </a:ext>
            </a:extLst>
          </p:cNvPr>
          <p:cNvSpPr>
            <a:spLocks noGrp="1"/>
          </p:cNvSpPr>
          <p:nvPr>
            <p:ph type="sldNum" sz="quarter" idx="5"/>
          </p:nvPr>
        </p:nvSpPr>
        <p:spPr/>
        <p:txBody>
          <a:bodyPr/>
          <a:lstStyle/>
          <a:p>
            <a:pPr>
              <a:defRPr/>
            </a:pPr>
            <a:fld id="{2015C108-1CCD-4DE5-96A2-C9B8BCDB7456}" type="slidenum">
              <a:rPr lang="en-US" smtClean="0"/>
              <a:pPr>
                <a:defRPr/>
              </a:pPr>
              <a:t>96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5C51EE8-977A-42DF-A236-99C80A3E0F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D7CB6A1-21BA-426C-AB6F-DF04118A7C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 to: “Guidelines for Equipment Control/Protests – Non-FIS Events."  For FIS event, equipment must be confiscated prior to exiting finish; equipment must be sent to FIS; loser pays costs. </a:t>
            </a:r>
          </a:p>
        </p:txBody>
      </p:sp>
      <p:sp>
        <p:nvSpPr>
          <p:cNvPr id="4" name="Slide Number Placeholder 3">
            <a:extLst>
              <a:ext uri="{FF2B5EF4-FFF2-40B4-BE49-F238E27FC236}">
                <a16:creationId xmlns:a16="http://schemas.microsoft.com/office/drawing/2014/main" id="{18C81F09-1FBE-4BA1-A836-AD3A610900EE}"/>
              </a:ext>
            </a:extLst>
          </p:cNvPr>
          <p:cNvSpPr>
            <a:spLocks noGrp="1"/>
          </p:cNvSpPr>
          <p:nvPr>
            <p:ph type="sldNum" sz="quarter" idx="5"/>
          </p:nvPr>
        </p:nvSpPr>
        <p:spPr/>
        <p:txBody>
          <a:bodyPr/>
          <a:lstStyle/>
          <a:p>
            <a:pPr>
              <a:defRPr/>
            </a:pPr>
            <a:fld id="{47668159-D5A5-44F8-81EC-FA5AC4C0C5FF}" type="slidenum">
              <a:rPr lang="en-US" smtClean="0"/>
              <a:pPr>
                <a:defRPr/>
              </a:pPr>
              <a:t>97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ED6440F-975E-4C14-A564-5FD632F5B5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16362CF9-F2B4-43BE-8386-C3DBA8ABF4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NPS until camera and/or mount removed.   Non-FIS and FIS do not allow cameras on helmets, skis, in chest packs, etc.  There is currently no restriction against goggle-integrated cameras.</a:t>
            </a:r>
          </a:p>
        </p:txBody>
      </p:sp>
      <p:sp>
        <p:nvSpPr>
          <p:cNvPr id="4" name="Slide Number Placeholder 3">
            <a:extLst>
              <a:ext uri="{FF2B5EF4-FFF2-40B4-BE49-F238E27FC236}">
                <a16:creationId xmlns:a16="http://schemas.microsoft.com/office/drawing/2014/main" id="{4B0DD33D-36EF-41E2-BE5E-3A8C637C5E52}"/>
              </a:ext>
            </a:extLst>
          </p:cNvPr>
          <p:cNvSpPr>
            <a:spLocks noGrp="1"/>
          </p:cNvSpPr>
          <p:nvPr>
            <p:ph type="sldNum" sz="quarter" idx="5"/>
          </p:nvPr>
        </p:nvSpPr>
        <p:spPr/>
        <p:txBody>
          <a:bodyPr/>
          <a:lstStyle/>
          <a:p>
            <a:pPr>
              <a:defRPr/>
            </a:pPr>
            <a:fld id="{7C0EDE47-048C-4D99-8E04-448CF2A6935C}" type="slidenum">
              <a:rPr lang="en-US" smtClean="0"/>
              <a:pPr>
                <a:defRPr/>
              </a:pPr>
              <a:t>98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4F4BC8B-BCCD-4723-AF27-4BBA8E20F7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B44FB60-979E-4C63-8D56-B2EF44BF2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NPS; 627.5.  With approval, additional training run may be calendared; Program MUST allow sufficient time for inspection/training run/event.  ALL competitors – not just the 4 who have not started – </a:t>
            </a:r>
            <a:r>
              <a:rPr lang="en-US" altLang="en-US" b="1" u="sng" dirty="0"/>
              <a:t>must</a:t>
            </a:r>
            <a:r>
              <a:rPr lang="en-US" altLang="en-US" b="1" dirty="0"/>
              <a:t>  be given opportunity to start the training run</a:t>
            </a:r>
          </a:p>
        </p:txBody>
      </p:sp>
      <p:sp>
        <p:nvSpPr>
          <p:cNvPr id="4" name="Slide Number Placeholder 3">
            <a:extLst>
              <a:ext uri="{FF2B5EF4-FFF2-40B4-BE49-F238E27FC236}">
                <a16:creationId xmlns:a16="http://schemas.microsoft.com/office/drawing/2014/main" id="{B770373A-2060-4B10-B419-4918FE9CA7EC}"/>
              </a:ext>
            </a:extLst>
          </p:cNvPr>
          <p:cNvSpPr>
            <a:spLocks noGrp="1"/>
          </p:cNvSpPr>
          <p:nvPr>
            <p:ph type="sldNum" sz="quarter" idx="5"/>
          </p:nvPr>
        </p:nvSpPr>
        <p:spPr/>
        <p:txBody>
          <a:bodyPr/>
          <a:lstStyle/>
          <a:p>
            <a:pPr>
              <a:defRPr/>
            </a:pPr>
            <a:fld id="{C06FDDCA-DB5E-4F65-910F-3CC2DE3EA2D6}" type="slidenum">
              <a:rPr lang="en-US" smtClean="0"/>
              <a:pPr>
                <a:defRPr/>
              </a:pPr>
              <a:t>99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BB30C39-4BD6-45AD-818C-92FE7C773B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66A3C8E-7E43-485B-9AD6-AA1B1E304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Use of aerial drones must comply with Federal, State &amp; Local laws and Ski Area regulations.  If in compliance, Jury may allow a drone as a point-of-view camera PRIOR TO FORERUNNERS. Drones may not be used during the actual conduct of the competition. (FIS &amp; US ruling.)  </a:t>
            </a:r>
            <a:r>
              <a:rPr lang="en-US" altLang="en-US" b="1" u="sng" dirty="0"/>
              <a:t>Jury must stop event until drone has cleared venue.</a:t>
            </a:r>
          </a:p>
        </p:txBody>
      </p:sp>
      <p:sp>
        <p:nvSpPr>
          <p:cNvPr id="4" name="Slide Number Placeholder 3">
            <a:extLst>
              <a:ext uri="{FF2B5EF4-FFF2-40B4-BE49-F238E27FC236}">
                <a16:creationId xmlns:a16="http://schemas.microsoft.com/office/drawing/2014/main" id="{795CC28F-E5A8-4E86-A611-F17F950077CE}"/>
              </a:ext>
            </a:extLst>
          </p:cNvPr>
          <p:cNvSpPr>
            <a:spLocks noGrp="1"/>
          </p:cNvSpPr>
          <p:nvPr>
            <p:ph type="sldNum" sz="quarter" idx="5"/>
          </p:nvPr>
        </p:nvSpPr>
        <p:spPr/>
        <p:txBody>
          <a:bodyPr/>
          <a:lstStyle/>
          <a:p>
            <a:pPr>
              <a:defRPr/>
            </a:pPr>
            <a:fld id="{43B72366-790B-423B-9DB7-325CDE909A2B}" type="slidenum">
              <a:rPr lang="en-US" smtClean="0"/>
              <a:pPr>
                <a:defRPr/>
              </a:pPr>
              <a:t>100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B9050B7-F8F3-44C6-94BF-DF2112E46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5EF96179-3C7F-4CFD-8CCC-11F026EC4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613.7 – not starting within the “10 seconds” (5 before or 5 after “GO”; early/late start or valid/false start) requires DSQ.  Course workers, etc., expect a set amount of time between competitors; change in the start intervals may create a hazard.  613.6 (not present or ready when called; delayed start) requires sanction; this may or may not include DSQ.  Competitor may only be DSQ if advantage gained by delayed start (223.3.3).  Example: fog present when originally scheduled to start; visibility improved, and competitor request a delayed start.</a:t>
            </a:r>
          </a:p>
        </p:txBody>
      </p:sp>
      <p:sp>
        <p:nvSpPr>
          <p:cNvPr id="4" name="Slide Number Placeholder 3">
            <a:extLst>
              <a:ext uri="{FF2B5EF4-FFF2-40B4-BE49-F238E27FC236}">
                <a16:creationId xmlns:a16="http://schemas.microsoft.com/office/drawing/2014/main" id="{E51E7E6D-94E2-4C30-B026-3AC42AA35E14}"/>
              </a:ext>
            </a:extLst>
          </p:cNvPr>
          <p:cNvSpPr>
            <a:spLocks noGrp="1"/>
          </p:cNvSpPr>
          <p:nvPr>
            <p:ph type="sldNum" sz="quarter" idx="5"/>
          </p:nvPr>
        </p:nvSpPr>
        <p:spPr/>
        <p:txBody>
          <a:bodyPr/>
          <a:lstStyle/>
          <a:p>
            <a:pPr>
              <a:defRPr/>
            </a:pPr>
            <a:fld id="{0A9229BF-4699-4212-A1F3-6C91AEED83BC}" type="slidenum">
              <a:rPr lang="en-US" smtClean="0"/>
              <a:pPr>
                <a:defRPr/>
              </a:pPr>
              <a:t>101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FF12296-17B3-4847-8114-020322F7B7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0324D8EC-4228-414F-8CB4-01B68B72B9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3668" name="Slide Number Placeholder 3">
            <a:extLst>
              <a:ext uri="{FF2B5EF4-FFF2-40B4-BE49-F238E27FC236}">
                <a16:creationId xmlns:a16="http://schemas.microsoft.com/office/drawing/2014/main" id="{42F7CC8B-CD5A-4F86-B4CE-722530080E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BBD1B44-3E5F-485E-B46B-523622C4ECBF}" type="slidenum">
              <a:rPr lang="en-US" altLang="en-US" smtClean="0"/>
              <a:pPr fontAlgn="base">
                <a:spcBef>
                  <a:spcPct val="0"/>
                </a:spcBef>
                <a:spcAft>
                  <a:spcPct val="0"/>
                </a:spcAft>
              </a:pPr>
              <a:t>103</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107</a:t>
            </a:fld>
            <a:endParaRPr lang="en-US" dirty="0"/>
          </a:p>
        </p:txBody>
      </p:sp>
    </p:spTree>
    <p:extLst>
      <p:ext uri="{BB962C8B-B14F-4D97-AF65-F5344CB8AC3E}">
        <p14:creationId xmlns:p14="http://schemas.microsoft.com/office/powerpoint/2010/main" val="359146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F4974D3-80EA-AAB7-8B30-BBDDA05175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1D29D93-773E-15CE-FEEA-A4FFFEB5D6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616DAFFE-4A7B-D4A5-5B01-03912FA14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247943-05AD-4C82-A57A-ED76AD219937}"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040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108</a:t>
            </a:fld>
            <a:endParaRPr lang="en-US" dirty="0"/>
          </a:p>
        </p:txBody>
      </p:sp>
    </p:spTree>
    <p:extLst>
      <p:ext uri="{BB962C8B-B14F-4D97-AF65-F5344CB8AC3E}">
        <p14:creationId xmlns:p14="http://schemas.microsoft.com/office/powerpoint/2010/main" val="117039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109</a:t>
            </a:fld>
            <a:endParaRPr lang="en-US" dirty="0"/>
          </a:p>
        </p:txBody>
      </p:sp>
    </p:spTree>
    <p:extLst>
      <p:ext uri="{BB962C8B-B14F-4D97-AF65-F5344CB8AC3E}">
        <p14:creationId xmlns:p14="http://schemas.microsoft.com/office/powerpoint/2010/main" val="2168433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110</a:t>
            </a:fld>
            <a:endParaRPr lang="en-US" dirty="0"/>
          </a:p>
        </p:txBody>
      </p:sp>
    </p:spTree>
    <p:extLst>
      <p:ext uri="{BB962C8B-B14F-4D97-AF65-F5344CB8AC3E}">
        <p14:creationId xmlns:p14="http://schemas.microsoft.com/office/powerpoint/2010/main" val="81448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111</a:t>
            </a:fld>
            <a:endParaRPr lang="en-US" dirty="0"/>
          </a:p>
        </p:txBody>
      </p:sp>
    </p:spTree>
    <p:extLst>
      <p:ext uri="{BB962C8B-B14F-4D97-AF65-F5344CB8AC3E}">
        <p14:creationId xmlns:p14="http://schemas.microsoft.com/office/powerpoint/2010/main" val="2878936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112</a:t>
            </a:fld>
            <a:endParaRPr lang="en-US" dirty="0"/>
          </a:p>
        </p:txBody>
      </p:sp>
    </p:spTree>
    <p:extLst>
      <p:ext uri="{BB962C8B-B14F-4D97-AF65-F5344CB8AC3E}">
        <p14:creationId xmlns:p14="http://schemas.microsoft.com/office/powerpoint/2010/main" val="82393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113</a:t>
            </a:fld>
            <a:endParaRPr lang="en-US" dirty="0"/>
          </a:p>
        </p:txBody>
      </p:sp>
    </p:spTree>
    <p:extLst>
      <p:ext uri="{BB962C8B-B14F-4D97-AF65-F5344CB8AC3E}">
        <p14:creationId xmlns:p14="http://schemas.microsoft.com/office/powerpoint/2010/main" val="3157026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114</a:t>
            </a:fld>
            <a:endParaRPr lang="en-US" dirty="0"/>
          </a:p>
        </p:txBody>
      </p:sp>
    </p:spTree>
    <p:extLst>
      <p:ext uri="{BB962C8B-B14F-4D97-AF65-F5344CB8AC3E}">
        <p14:creationId xmlns:p14="http://schemas.microsoft.com/office/powerpoint/2010/main" val="3383071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115</a:t>
            </a:fld>
            <a:endParaRPr lang="en-US" dirty="0"/>
          </a:p>
        </p:txBody>
      </p:sp>
    </p:spTree>
    <p:extLst>
      <p:ext uri="{BB962C8B-B14F-4D97-AF65-F5344CB8AC3E}">
        <p14:creationId xmlns:p14="http://schemas.microsoft.com/office/powerpoint/2010/main" val="1683932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116</a:t>
            </a:fld>
            <a:endParaRPr lang="en-US" dirty="0"/>
          </a:p>
        </p:txBody>
      </p:sp>
    </p:spTree>
    <p:extLst>
      <p:ext uri="{BB962C8B-B14F-4D97-AF65-F5344CB8AC3E}">
        <p14:creationId xmlns:p14="http://schemas.microsoft.com/office/powerpoint/2010/main" val="1600911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707D7EB-61AA-F7CB-83ED-9690248A1C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BFF408C-B27D-3BF6-5A52-5AE679055D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4A013728-34F6-9AA5-ADAE-E4C84B1AE5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AB6EF86-817C-4263-848F-9FB559B43094}" type="slidenum">
              <a:rPr lang="en-US" altLang="en-US" smtClean="0"/>
              <a:pPr/>
              <a:t>117</a:t>
            </a:fld>
            <a:endParaRPr lang="en-US" altLang="en-US"/>
          </a:p>
        </p:txBody>
      </p:sp>
    </p:spTree>
    <p:extLst>
      <p:ext uri="{BB962C8B-B14F-4D97-AF65-F5344CB8AC3E}">
        <p14:creationId xmlns:p14="http://schemas.microsoft.com/office/powerpoint/2010/main" val="155273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Season 2022 attendance was only valid for Season 2022 and Season 2023</a:t>
            </a:r>
          </a:p>
          <a:p>
            <a:r>
              <a:rPr lang="en-US" altLang="en-US" dirty="0"/>
              <a:t>Season 2024 requires Season 2023; TD’s &amp; RA’s require Season 2024 attendance</a:t>
            </a:r>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5151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118</a:t>
            </a:fld>
            <a:endParaRPr lang="en-US" dirty="0"/>
          </a:p>
        </p:txBody>
      </p:sp>
    </p:spTree>
    <p:extLst>
      <p:ext uri="{BB962C8B-B14F-4D97-AF65-F5344CB8AC3E}">
        <p14:creationId xmlns:p14="http://schemas.microsoft.com/office/powerpoint/2010/main" val="3598974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119</a:t>
            </a:fld>
            <a:endParaRPr lang="en-US" dirty="0"/>
          </a:p>
        </p:txBody>
      </p:sp>
    </p:spTree>
    <p:extLst>
      <p:ext uri="{BB962C8B-B14F-4D97-AF65-F5344CB8AC3E}">
        <p14:creationId xmlns:p14="http://schemas.microsoft.com/office/powerpoint/2010/main" val="145698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120</a:t>
            </a:fld>
            <a:endParaRPr lang="en-US" dirty="0"/>
          </a:p>
        </p:txBody>
      </p:sp>
    </p:spTree>
    <p:extLst>
      <p:ext uri="{BB962C8B-B14F-4D97-AF65-F5344CB8AC3E}">
        <p14:creationId xmlns:p14="http://schemas.microsoft.com/office/powerpoint/2010/main" val="2437340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121</a:t>
            </a:fld>
            <a:endParaRPr lang="en-US" dirty="0"/>
          </a:p>
        </p:txBody>
      </p:sp>
    </p:spTree>
    <p:extLst>
      <p:ext uri="{BB962C8B-B14F-4D97-AF65-F5344CB8AC3E}">
        <p14:creationId xmlns:p14="http://schemas.microsoft.com/office/powerpoint/2010/main" val="2169960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122</a:t>
            </a:fld>
            <a:endParaRPr lang="en-US" dirty="0"/>
          </a:p>
        </p:txBody>
      </p:sp>
    </p:spTree>
    <p:extLst>
      <p:ext uri="{BB962C8B-B14F-4D97-AF65-F5344CB8AC3E}">
        <p14:creationId xmlns:p14="http://schemas.microsoft.com/office/powerpoint/2010/main" val="3194330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123</a:t>
            </a:fld>
            <a:endParaRPr lang="en-US" dirty="0"/>
          </a:p>
        </p:txBody>
      </p:sp>
    </p:spTree>
    <p:extLst>
      <p:ext uri="{BB962C8B-B14F-4D97-AF65-F5344CB8AC3E}">
        <p14:creationId xmlns:p14="http://schemas.microsoft.com/office/powerpoint/2010/main" val="4173821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124</a:t>
            </a:fld>
            <a:endParaRPr lang="en-US" dirty="0"/>
          </a:p>
        </p:txBody>
      </p:sp>
    </p:spTree>
    <p:extLst>
      <p:ext uri="{BB962C8B-B14F-4D97-AF65-F5344CB8AC3E}">
        <p14:creationId xmlns:p14="http://schemas.microsoft.com/office/powerpoint/2010/main" val="3940777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125</a:t>
            </a:fld>
            <a:endParaRPr lang="en-US" dirty="0"/>
          </a:p>
        </p:txBody>
      </p:sp>
    </p:spTree>
    <p:extLst>
      <p:ext uri="{BB962C8B-B14F-4D97-AF65-F5344CB8AC3E}">
        <p14:creationId xmlns:p14="http://schemas.microsoft.com/office/powerpoint/2010/main" val="3320604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126</a:t>
            </a:fld>
            <a:endParaRPr lang="en-US" dirty="0"/>
          </a:p>
        </p:txBody>
      </p:sp>
    </p:spTree>
    <p:extLst>
      <p:ext uri="{BB962C8B-B14F-4D97-AF65-F5344CB8AC3E}">
        <p14:creationId xmlns:p14="http://schemas.microsoft.com/office/powerpoint/2010/main" val="395093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127</a:t>
            </a:fld>
            <a:endParaRPr lang="en-US" dirty="0"/>
          </a:p>
        </p:txBody>
      </p:sp>
    </p:spTree>
    <p:extLst>
      <p:ext uri="{BB962C8B-B14F-4D97-AF65-F5344CB8AC3E}">
        <p14:creationId xmlns:p14="http://schemas.microsoft.com/office/powerpoint/2010/main" val="408256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3316951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128</a:t>
            </a:fld>
            <a:endParaRPr lang="en-US" dirty="0"/>
          </a:p>
        </p:txBody>
      </p:sp>
    </p:spTree>
    <p:extLst>
      <p:ext uri="{BB962C8B-B14F-4D97-AF65-F5344CB8AC3E}">
        <p14:creationId xmlns:p14="http://schemas.microsoft.com/office/powerpoint/2010/main" val="2112484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129</a:t>
            </a:fld>
            <a:endParaRPr lang="en-US" dirty="0"/>
          </a:p>
        </p:txBody>
      </p:sp>
    </p:spTree>
    <p:extLst>
      <p:ext uri="{BB962C8B-B14F-4D97-AF65-F5344CB8AC3E}">
        <p14:creationId xmlns:p14="http://schemas.microsoft.com/office/powerpoint/2010/main" val="2329018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130</a:t>
            </a:fld>
            <a:endParaRPr lang="en-US" dirty="0"/>
          </a:p>
        </p:txBody>
      </p:sp>
    </p:spTree>
    <p:extLst>
      <p:ext uri="{BB962C8B-B14F-4D97-AF65-F5344CB8AC3E}">
        <p14:creationId xmlns:p14="http://schemas.microsoft.com/office/powerpoint/2010/main" val="314074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audit conducted by SafeSport could occur </a:t>
            </a:r>
            <a:r>
              <a:rPr lang="en-US" b="1" u="sng" dirty="0"/>
              <a:t>at any event</a:t>
            </a:r>
            <a:r>
              <a:rPr lang="en-US" dirty="0"/>
              <a:t>. Failure to use due diligence and adhere to MAAPP and SafeSport requirements can result in sanctions.</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131</a:t>
            </a:fld>
            <a:endParaRPr lang="en-US" dirty="0"/>
          </a:p>
        </p:txBody>
      </p:sp>
    </p:spTree>
    <p:extLst>
      <p:ext uri="{BB962C8B-B14F-4D97-AF65-F5344CB8AC3E}">
        <p14:creationId xmlns:p14="http://schemas.microsoft.com/office/powerpoint/2010/main" val="1552014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62BAA02-CE40-E88E-0C01-B16835AE8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0A06B07-7429-22AA-5EC0-CD119F363D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3254C5AF-934C-E293-5B38-AA7D20D595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D057FBC-40E1-406E-BB59-61FE82762396}" type="slidenum">
              <a:rPr lang="en-US" altLang="en-US" smtClean="0"/>
              <a:pPr/>
              <a:t>133</a:t>
            </a:fld>
            <a:endParaRPr lang="en-US" altLang="en-US" dirty="0"/>
          </a:p>
        </p:txBody>
      </p:sp>
    </p:spTree>
    <p:extLst>
      <p:ext uri="{BB962C8B-B14F-4D97-AF65-F5344CB8AC3E}">
        <p14:creationId xmlns:p14="http://schemas.microsoft.com/office/powerpoint/2010/main" val="46634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273363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85423D-F8AB-9553-E0BA-81F332A1D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5B237EF-2991-7B10-6CDC-B455686412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8B050E89-6D73-4946-144B-7490F22BB4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2DB72-2BB1-4765-9CE6-9D2882F8A25F}"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6972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137DC1E-6ED0-45E8-91EE-753955D45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E487114E-BF4F-4562-8DE2-E5581B841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38</a:t>
            </a:fld>
            <a:endParaRPr lang="en-US" dirty="0"/>
          </a:p>
        </p:txBody>
      </p:sp>
    </p:spTree>
    <p:extLst>
      <p:ext uri="{BB962C8B-B14F-4D97-AF65-F5344CB8AC3E}">
        <p14:creationId xmlns:p14="http://schemas.microsoft.com/office/powerpoint/2010/main" val="116580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E9B263B3-BC20-482D-8E64-ADC92D511435}"/>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fld id="{BB8AC564-133A-4978-93E8-BE52644168FC}" type="datetime1">
              <a:rPr lang="en-US"/>
              <a:pPr>
                <a:defRPr/>
              </a:pPr>
              <a:t>10/13/2023</a:t>
            </a:fld>
            <a:endParaRPr lang="en-US" dirty="0"/>
          </a:p>
        </p:txBody>
      </p:sp>
      <p:sp>
        <p:nvSpPr>
          <p:cNvPr id="5" name="Footer Placeholder 4">
            <a:extLst>
              <a:ext uri="{FF2B5EF4-FFF2-40B4-BE49-F238E27FC236}">
                <a16:creationId xmlns:a16="http://schemas.microsoft.com/office/drawing/2014/main" id="{CA9B24CA-CFD1-4DFF-A773-8912F51BD009}"/>
              </a:ext>
            </a:extLst>
          </p:cNvPr>
          <p:cNvSpPr>
            <a:spLocks noGrp="1"/>
          </p:cNvSpPr>
          <p:nvPr>
            <p:ph type="ftr" sz="quarter" idx="11"/>
          </p:nvPr>
        </p:nvSpPr>
        <p:spPr>
          <a:xfrm>
            <a:off x="4587875" y="6356350"/>
            <a:ext cx="2981325" cy="365125"/>
          </a:xfrm>
        </p:spPr>
        <p:txBody>
          <a:bodyPr/>
          <a:lstStyle>
            <a:lvl1pPr>
              <a:defRPr dirty="0">
                <a:solidFill>
                  <a:schemeClr val="bg1"/>
                </a:solidFill>
              </a:defRPr>
            </a:lvl1pPr>
          </a:lstStyle>
          <a:p>
            <a:pPr>
              <a:defRPr/>
            </a:pPr>
            <a:r>
              <a:rPr lang="en-US" dirty="0"/>
              <a:t>2017-2018</a:t>
            </a:r>
          </a:p>
        </p:txBody>
      </p:sp>
      <p:sp>
        <p:nvSpPr>
          <p:cNvPr id="6" name="Slide Number Placeholder 5">
            <a:extLst>
              <a:ext uri="{FF2B5EF4-FFF2-40B4-BE49-F238E27FC236}">
                <a16:creationId xmlns:a16="http://schemas.microsoft.com/office/drawing/2014/main" id="{DB0BC79B-71C7-4436-A203-C2B86492796B}"/>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896ED35D-E134-42AE-AC73-3790B4A98296}" type="slidenum">
              <a:rPr lang="en-US"/>
              <a:pPr>
                <a:defRPr/>
              </a:pPr>
              <a:t>‹#›</a:t>
            </a:fld>
            <a:endParaRPr lang="en-US" dirty="0"/>
          </a:p>
        </p:txBody>
      </p:sp>
    </p:spTree>
    <p:extLst>
      <p:ext uri="{BB962C8B-B14F-4D97-AF65-F5344CB8AC3E}">
        <p14:creationId xmlns:p14="http://schemas.microsoft.com/office/powerpoint/2010/main" val="33444401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6470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31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ED8D28-195C-4450-9046-F9EBC8081A23}"/>
              </a:ext>
            </a:extLst>
          </p:cNvPr>
          <p:cNvSpPr>
            <a:spLocks noGrp="1"/>
          </p:cNvSpPr>
          <p:nvPr>
            <p:ph type="dt" sz="half" idx="10"/>
          </p:nvPr>
        </p:nvSpPr>
        <p:spPr>
          <a:xfrm>
            <a:off x="457200" y="6356350"/>
            <a:ext cx="2133600" cy="366713"/>
          </a:xfrm>
        </p:spPr>
        <p:txBody>
          <a:bodyPr/>
          <a:lstStyle>
            <a:lvl1pPr>
              <a:defRPr/>
            </a:lvl1pPr>
          </a:lstStyle>
          <a:p>
            <a:pPr>
              <a:defRPr/>
            </a:pPr>
            <a:fld id="{4F75AF2A-2767-4AA9-B358-52A0F7358937}" type="datetimeFigureOut">
              <a:rPr lang="en-US"/>
              <a:pPr>
                <a:defRPr/>
              </a:pPr>
              <a:t>10/13/2023</a:t>
            </a:fld>
            <a:endParaRPr lang="en-US" dirty="0"/>
          </a:p>
        </p:txBody>
      </p:sp>
      <p:sp>
        <p:nvSpPr>
          <p:cNvPr id="3" name="Footer Placeholder 4">
            <a:extLst>
              <a:ext uri="{FF2B5EF4-FFF2-40B4-BE49-F238E27FC236}">
                <a16:creationId xmlns:a16="http://schemas.microsoft.com/office/drawing/2014/main" id="{2E779DEA-3DBA-480C-B089-2C7DB0A9496D}"/>
              </a:ext>
            </a:extLst>
          </p:cNvPr>
          <p:cNvSpPr>
            <a:spLocks noGrp="1"/>
          </p:cNvSpPr>
          <p:nvPr>
            <p:ph type="ftr" sz="quarter" idx="11"/>
          </p:nvPr>
        </p:nvSpPr>
        <p:spPr>
          <a:xfrm>
            <a:off x="3124200" y="6356350"/>
            <a:ext cx="2895600" cy="363538"/>
          </a:xfrm>
        </p:spPr>
        <p:txBody>
          <a:bodyPr/>
          <a:lstStyle>
            <a:lvl1pPr fontAlgn="auto">
              <a:spcBef>
                <a:spcPts val="0"/>
              </a:spcBef>
              <a:spcAft>
                <a:spcPts val="0"/>
              </a:spcAft>
              <a:defRPr dirty="0">
                <a:latin typeface="+mn-lt"/>
                <a:cs typeface="+mn-cs"/>
              </a:defRPr>
            </a:lvl1pPr>
          </a:lstStyle>
          <a:p>
            <a:pPr>
              <a:defRPr/>
            </a:pPr>
            <a:endParaRPr lang="en-US" dirty="0"/>
          </a:p>
        </p:txBody>
      </p:sp>
      <p:sp>
        <p:nvSpPr>
          <p:cNvPr id="4" name="Slide Number Placeholder 5">
            <a:extLst>
              <a:ext uri="{FF2B5EF4-FFF2-40B4-BE49-F238E27FC236}">
                <a16:creationId xmlns:a16="http://schemas.microsoft.com/office/drawing/2014/main" id="{CD4FD817-CE63-4AC5-A900-E0F82D097315}"/>
              </a:ext>
            </a:extLst>
          </p:cNvPr>
          <p:cNvSpPr>
            <a:spLocks noGrp="1"/>
          </p:cNvSpPr>
          <p:nvPr>
            <p:ph type="sldNum" sz="quarter" idx="12"/>
          </p:nvPr>
        </p:nvSpPr>
        <p:spPr/>
        <p:txBody>
          <a:bodyPr/>
          <a:lstStyle>
            <a:lvl1pPr>
              <a:defRPr/>
            </a:lvl1pPr>
          </a:lstStyle>
          <a:p>
            <a:pPr>
              <a:defRPr/>
            </a:pPr>
            <a:fld id="{35C3B636-48B2-4E8D-B1F2-99756BF3CD73}" type="slidenum">
              <a:rPr lang="en-US"/>
              <a:pPr>
                <a:defRPr/>
              </a:pPr>
              <a:t>‹#›</a:t>
            </a:fld>
            <a:endParaRPr lang="en-US" dirty="0"/>
          </a:p>
        </p:txBody>
      </p:sp>
    </p:spTree>
    <p:extLst>
      <p:ext uri="{BB962C8B-B14F-4D97-AF65-F5344CB8AC3E}">
        <p14:creationId xmlns:p14="http://schemas.microsoft.com/office/powerpoint/2010/main" val="83434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7199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63602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5558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9320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259C9C-6989-405B-B750-A9ACD989ECDB}"/>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D114E3-5EDB-4E7A-B4E4-146B79A4570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B84111-A4E9-40CC-9691-E55CC3D9D54A}"/>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4FA153B0-6551-4FD0-A70B-8056FED7B2B5}" type="datetime1">
              <a:rPr lang="en-US"/>
              <a:pPr>
                <a:defRPr/>
              </a:pPr>
              <a:t>10/13/2023</a:t>
            </a:fld>
            <a:endParaRPr lang="en-US" dirty="0"/>
          </a:p>
        </p:txBody>
      </p:sp>
      <p:sp>
        <p:nvSpPr>
          <p:cNvPr id="5" name="Footer Placeholder 4">
            <a:extLst>
              <a:ext uri="{FF2B5EF4-FFF2-40B4-BE49-F238E27FC236}">
                <a16:creationId xmlns:a16="http://schemas.microsoft.com/office/drawing/2014/main" id="{E6E7D09E-019F-469E-9396-6A27C651FC0A}"/>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1FBD639A-2D39-4C37-BECF-CE3DEA10E900}"/>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E6EEF9FE-4571-43C8-9CB8-8BDD91EDDC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1A3B69-BDD4-A2E1-3128-A83C03A36227}"/>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C382B15-10F4-1E95-AAC8-0160A97DBE5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2E5D09-B361-5556-1F08-F225FAEF3BA3}"/>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D28A7A7-E14A-40A9-AB71-CCA957E3F08D}" type="datetime1">
              <a:rPr lang="en-US"/>
              <a:pPr>
                <a:defRPr/>
              </a:pPr>
              <a:t>10/13/2023</a:t>
            </a:fld>
            <a:endParaRPr lang="en-US" dirty="0"/>
          </a:p>
        </p:txBody>
      </p:sp>
      <p:sp>
        <p:nvSpPr>
          <p:cNvPr id="5" name="Footer Placeholder 4">
            <a:extLst>
              <a:ext uri="{FF2B5EF4-FFF2-40B4-BE49-F238E27FC236}">
                <a16:creationId xmlns:a16="http://schemas.microsoft.com/office/drawing/2014/main" id="{444F91AE-B18C-ACEA-26CF-33D26FBC2D18}"/>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CF3FAF9-8181-38BC-ED0F-33183C3F6D51}"/>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45FCEE4-8DEA-4A26-868C-023FF665CA45}" type="slidenum">
              <a:rPr lang="en-US" altLang="en-US"/>
              <a:pPr>
                <a:defRPr/>
              </a:pPr>
              <a:t>‹#›</a:t>
            </a:fld>
            <a:endParaRPr lang="en-US" altLang="en-US" dirty="0"/>
          </a:p>
        </p:txBody>
      </p:sp>
    </p:spTree>
    <p:extLst>
      <p:ext uri="{BB962C8B-B14F-4D97-AF65-F5344CB8AC3E}">
        <p14:creationId xmlns:p14="http://schemas.microsoft.com/office/powerpoint/2010/main" val="3416823540"/>
      </p:ext>
    </p:extLst>
  </p:cSld>
  <p:clrMap bg1="lt1" tx1="dk1" bg2="lt2" tx2="dk2" accent1="accent1" accent2="accent2" accent3="accent3" accent4="accent4" accent5="accent5" accent6="accent6" hlink="hlink" folHlink="folHlink"/>
  <p:sldLayoutIdLst>
    <p:sldLayoutId id="2147484214" r:id="rId1"/>
    <p:sldLayoutId id="2147484215" r:id="rId2"/>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1CBDF9D-2785-B80A-CB37-7235556B70BC}"/>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FD5F191-40D8-2E74-E6B9-5DC0D067BB95}"/>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579209-3A38-CC1D-B45C-2B95C301B73C}"/>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86A8C370-97CC-4976-B667-C08E26334A2F}" type="datetime1">
              <a:rPr lang="en-US"/>
              <a:pPr>
                <a:defRPr/>
              </a:pPr>
              <a:t>10/13/2023</a:t>
            </a:fld>
            <a:endParaRPr lang="en-US" dirty="0"/>
          </a:p>
        </p:txBody>
      </p:sp>
      <p:sp>
        <p:nvSpPr>
          <p:cNvPr id="5" name="Footer Placeholder 4">
            <a:extLst>
              <a:ext uri="{FF2B5EF4-FFF2-40B4-BE49-F238E27FC236}">
                <a16:creationId xmlns:a16="http://schemas.microsoft.com/office/drawing/2014/main" id="{23A8BBD1-3AA0-7A80-C279-1A667675D521}"/>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459A113-D9F6-C2EE-485A-B713F42BA86F}"/>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E6349CC8-EC3E-4A7C-8EBC-2BCD2B68FDDF}" type="slidenum">
              <a:rPr lang="en-US" altLang="en-US"/>
              <a:pPr>
                <a:defRPr/>
              </a:pPr>
              <a:t>‹#›</a:t>
            </a:fld>
            <a:endParaRPr lang="en-US" altLang="en-US" dirty="0"/>
          </a:p>
        </p:txBody>
      </p:sp>
    </p:spTree>
    <p:extLst>
      <p:ext uri="{BB962C8B-B14F-4D97-AF65-F5344CB8AC3E}">
        <p14:creationId xmlns:p14="http://schemas.microsoft.com/office/powerpoint/2010/main" val="2643593105"/>
      </p:ext>
    </p:extLst>
  </p:cSld>
  <p:clrMap bg1="lt1" tx1="dk1" bg2="lt2" tx2="dk2" accent1="accent1" accent2="accent2" accent3="accent3" accent4="accent4" accent5="accent5" accent6="accent6" hlink="hlink" folHlink="folHlink"/>
  <p:sldLayoutIdLst>
    <p:sldLayoutId id="2147484219"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A9178E-F8C9-4976-A593-70582177FD60}"/>
              </a:ext>
            </a:extLst>
          </p:cNvPr>
          <p:cNvSpPr>
            <a:spLocks noGrp="1"/>
          </p:cNvSpPr>
          <p:nvPr>
            <p:ph idx="1"/>
          </p:nvPr>
        </p:nvSpPr>
        <p:spPr>
          <a:xfrm>
            <a:off x="1219199" y="2438400"/>
            <a:ext cx="7848600" cy="2286000"/>
          </a:xfrm>
        </p:spPr>
        <p:txBody>
          <a:bodyPr rtlCol="0">
            <a:normAutofit fontScale="92500" lnSpcReduction="20000"/>
          </a:bodyPr>
          <a:lstStyle/>
          <a:p>
            <a:pPr marL="0" indent="0" algn="ctr" eaLnBrk="1" fontAlgn="auto" hangingPunct="1">
              <a:spcAft>
                <a:spcPts val="0"/>
              </a:spcAft>
              <a:buFont typeface="Euphemia" panose="020B0503040102020104" pitchFamily="34" charset="0"/>
              <a:buNone/>
              <a:defRPr/>
            </a:pPr>
            <a:r>
              <a:rPr lang="en-US" sz="3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SEASON 2024</a:t>
            </a:r>
          </a:p>
          <a:p>
            <a:pPr marL="0" indent="0" algn="ctr" eaLnBrk="1" fontAlgn="auto" hangingPunct="1">
              <a:spcAft>
                <a:spcPts val="0"/>
              </a:spcAft>
              <a:buFont typeface="Euphemia" panose="020B0503040102020104" pitchFamily="34" charset="0"/>
              <a:buNone/>
              <a:defRPr/>
            </a:pPr>
            <a:endParaRPr lang="en-US" sz="2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a:p>
            <a:pPr marL="0" indent="0" algn="ctr" eaLnBrk="1" fontAlgn="auto" hangingPunct="1">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JURY ADVISOR (Start &amp; Finish Referee)</a:t>
            </a:r>
            <a:endParaRPr lang="en-US" sz="3200" dirty="0">
              <a:solidFill>
                <a:schemeClr val="tx1"/>
              </a:solidFill>
              <a:latin typeface="Arial Bold" panose="020B0704020202020204" pitchFamily="34" charset="0"/>
              <a:cs typeface="Arial Bold" panose="020B0704020202020204" pitchFamily="34" charset="0"/>
            </a:endParaRPr>
          </a:p>
          <a:p>
            <a:pPr marL="0" indent="0" algn="ctr" eaLnBrk="1" fontAlgn="auto" hangingPunct="1">
              <a:lnSpc>
                <a:spcPct val="110000"/>
              </a:lnSpc>
              <a:spcBef>
                <a:spcPts val="0"/>
              </a:spcBef>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&amp; </a:t>
            </a:r>
          </a:p>
          <a:p>
            <a:pPr marL="0" indent="0" algn="ctr" eaLnBrk="1" fontAlgn="auto" hangingPunct="1">
              <a:lnSpc>
                <a:spcPct val="110000"/>
              </a:lnSpc>
              <a:spcBef>
                <a:spcPts val="0"/>
              </a:spcBef>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REFEREE</a:t>
            </a:r>
          </a:p>
        </p:txBody>
      </p:sp>
      <p:pic>
        <p:nvPicPr>
          <p:cNvPr id="9220" name="Picture 2">
            <a:extLst>
              <a:ext uri="{FF2B5EF4-FFF2-40B4-BE49-F238E27FC236}">
                <a16:creationId xmlns:a16="http://schemas.microsoft.com/office/drawing/2014/main" id="{EBF6EE54-94E7-49E2-B795-DCFD62DBC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7931" y="220483"/>
            <a:ext cx="52911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id="{66A88634-6973-4BF3-B3AB-25D86AC17A63}"/>
              </a:ext>
            </a:extLst>
          </p:cNvPr>
          <p:cNvSpPr>
            <a:spLocks noChangeArrowheads="1"/>
          </p:cNvSpPr>
          <p:nvPr/>
        </p:nvSpPr>
        <p:spPr bwMode="auto">
          <a:xfrm>
            <a:off x="1193799" y="4652358"/>
            <a:ext cx="8153400"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Revisited” (Season 2024 release),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Also available for review, if required, is:</a:t>
            </a:r>
          </a:p>
          <a:p>
            <a:pPr marL="285750" indent="-285750" eaLnBrk="1" hangingPunct="1">
              <a:spcBef>
                <a:spcPts val="3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“MINUTES: A Guide for the Preparation of Jury Minutes and Team Captains’ Meeting Minutes”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biennial Continuing Education Clinic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For </a:t>
            </a:r>
            <a:r>
              <a:rPr lang="en-US" altLang="en-US" sz="2000" u="sng" dirty="0">
                <a:ea typeface="Calibri" panose="020F0502020204030204" pitchFamily="34" charset="0"/>
                <a:cs typeface="Times New Roman" panose="02020603050405020304" pitchFamily="18" charset="0"/>
              </a:rPr>
              <a:t>Season 2024</a:t>
            </a:r>
            <a:r>
              <a:rPr lang="en-US" altLang="en-US" sz="2000" dirty="0">
                <a:ea typeface="Calibri" panose="020F0502020204030204" pitchFamily="34" charset="0"/>
                <a:cs typeface="Times New Roman" panose="02020603050405020304" pitchFamily="18" charset="0"/>
              </a:rPr>
              <a:t>, the </a:t>
            </a:r>
            <a:r>
              <a:rPr lang="en-US" altLang="en-US" sz="2000" u="sng" dirty="0">
                <a:ea typeface="Calibri" panose="020F0502020204030204" pitchFamily="34" charset="0"/>
                <a:cs typeface="Times New Roman" panose="02020603050405020304" pitchFamily="18" charset="0"/>
              </a:rPr>
              <a:t>allowed minimum is Season 2023</a:t>
            </a:r>
            <a:r>
              <a:rPr lang="en-US" altLang="en-US" sz="2000" dirty="0">
                <a:ea typeface="Calibri" panose="020F0502020204030204" pitchFamily="34" charset="0"/>
                <a:cs typeface="Times New Roman" panose="02020603050405020304" pitchFamily="18" charset="0"/>
              </a:rPr>
              <a:t> attendance.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certification-specific Workshop every season</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089552"/>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17AE-0BC2-4EDB-9A4F-C044E5E14D2E}"/>
              </a:ext>
            </a:extLst>
          </p:cNvPr>
          <p:cNvSpPr>
            <a:spLocks noGrp="1"/>
          </p:cNvSpPr>
          <p:nvPr>
            <p:ph type="title" idx="4294967295"/>
          </p:nvPr>
        </p:nvSpPr>
        <p:spPr>
          <a:xfrm>
            <a:off x="762000" y="7620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XII</a:t>
            </a:r>
            <a:endParaRPr lang="en-US" sz="4000" dirty="0">
              <a:solidFill>
                <a:srgbClr val="3215AB"/>
              </a:solidFill>
              <a:latin typeface="Arial" panose="020B0604020202020204" pitchFamily="34" charset="0"/>
              <a:cs typeface="Arial" panose="020B0604020202020204" pitchFamily="34" charset="0"/>
            </a:endParaRPr>
          </a:p>
        </p:txBody>
      </p:sp>
      <p:sp>
        <p:nvSpPr>
          <p:cNvPr id="80899" name="Content Placeholder 2">
            <a:extLst>
              <a:ext uri="{FF2B5EF4-FFF2-40B4-BE49-F238E27FC236}">
                <a16:creationId xmlns:a16="http://schemas.microsoft.com/office/drawing/2014/main" id="{6EB7AF5A-941A-4FEE-868E-D3EC761F76F2}"/>
              </a:ext>
            </a:extLst>
          </p:cNvPr>
          <p:cNvSpPr>
            <a:spLocks noGrp="1" noChangeArrowheads="1"/>
          </p:cNvSpPr>
          <p:nvPr>
            <p:ph idx="4294967295"/>
          </p:nvPr>
        </p:nvSpPr>
        <p:spPr>
          <a:xfrm>
            <a:off x="304800" y="1600200"/>
            <a:ext cx="8610600" cy="4525963"/>
          </a:xfrm>
        </p:spPr>
        <p:txBody>
          <a:bodyPr/>
          <a:lstStyle/>
          <a:p>
            <a:pPr marL="0" indent="0" eaLnBrk="1" hangingPunct="1">
              <a:lnSpc>
                <a:spcPct val="100000"/>
              </a:lnSpc>
              <a:buFont typeface="Euphemia" panose="020B0503040102020104" pitchFamily="34" charset="0"/>
              <a:buNone/>
              <a:defRPr/>
            </a:pPr>
            <a:r>
              <a:rPr lang="en-US" altLang="en-US" dirty="0">
                <a:solidFill>
                  <a:schemeClr val="tx1"/>
                </a:solidFill>
                <a:latin typeface="Arial" panose="020B0604020202020204" pitchFamily="34" charset="0"/>
                <a:cs typeface="Arial" panose="020B0604020202020204" pitchFamily="34" charset="0"/>
              </a:rPr>
              <a:t>Competitors’ family members and spectators arrive with the intent of using drones to record and broadcast their athlete’s race.</a:t>
            </a:r>
          </a:p>
          <a:p>
            <a:pPr marL="0" indent="0" eaLnBrk="1" hangingPunct="1">
              <a:lnSpc>
                <a:spcPct val="100000"/>
              </a:lnSpc>
              <a:buFont typeface="Euphemia" panose="020B0503040102020104" pitchFamily="34" charset="0"/>
              <a:buNone/>
              <a:defRPr/>
            </a:pPr>
            <a:endParaRPr lang="en-US" altLang="en-US"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buFont typeface="Euphemia" panose="020B0503040102020104" pitchFamily="34" charset="0"/>
              <a:buNone/>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the rules state regarding use of drones?</a:t>
            </a:r>
          </a:p>
          <a:p>
            <a:pPr marL="0" indent="0" eaLnBrk="1" hangingPunct="1">
              <a:lnSpc>
                <a:spcPct val="100000"/>
              </a:lnSpc>
              <a:buFont typeface="Euphemia" panose="020B0503040102020104" pitchFamily="34" charset="0"/>
              <a:buNone/>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p:txBody>
      </p:sp>
      <p:pic>
        <p:nvPicPr>
          <p:cNvPr id="3" name="Content Placeholder 10">
            <a:extLst>
              <a:ext uri="{FF2B5EF4-FFF2-40B4-BE49-F238E27FC236}">
                <a16:creationId xmlns:a16="http://schemas.microsoft.com/office/drawing/2014/main" id="{4DA67C94-D7C3-4602-997D-4939686BC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8811-8342-4692-A179-3A8995662A8F}"/>
              </a:ext>
            </a:extLst>
          </p:cNvPr>
          <p:cNvSpPr>
            <a:spLocks noGrp="1"/>
          </p:cNvSpPr>
          <p:nvPr>
            <p:ph type="title" idx="4294967295"/>
          </p:nvPr>
        </p:nvSpPr>
        <p:spPr>
          <a:xfrm>
            <a:off x="504825" y="228600"/>
            <a:ext cx="8229600" cy="6858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XIII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24299C-7358-49FF-9E4C-B40CBFD60769}"/>
              </a:ext>
            </a:extLst>
          </p:cNvPr>
          <p:cNvSpPr>
            <a:spLocks noGrp="1"/>
          </p:cNvSpPr>
          <p:nvPr>
            <p:ph idx="4294967295"/>
          </p:nvPr>
        </p:nvSpPr>
        <p:spPr>
          <a:xfrm>
            <a:off x="390525" y="990600"/>
            <a:ext cx="8458200" cy="5181600"/>
          </a:xfrm>
        </p:spPr>
        <p:txBody>
          <a:bodyPr rtlCol="0">
            <a:noAutofit/>
          </a:bodyPr>
          <a:lstStyle/>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A Giant Slalom competitor leaves the start just as the Starter calls: </a:t>
            </a:r>
          </a:p>
          <a:p>
            <a:pPr marL="0" indent="0" eaLnBrk="1" fontAlgn="auto" hangingPunct="1">
              <a:spcAft>
                <a:spcPts val="0"/>
              </a:spcAft>
              <a:buFont typeface="Euphemia" panose="020B0503040102020104" pitchFamily="34" charset="0"/>
              <a:buNone/>
              <a:defRPr/>
            </a:pPr>
            <a:r>
              <a:rPr lang="en-US" sz="2000" b="1" dirty="0">
                <a:solidFill>
                  <a:schemeClr val="tx1"/>
                </a:solidFill>
                <a:latin typeface="Arial" panose="020B0604020202020204" pitchFamily="34" charset="0"/>
                <a:cs typeface="Arial" panose="020B0604020202020204" pitchFamily="34" charset="0"/>
              </a:rPr>
              <a:t>                                       “10 </a:t>
            </a:r>
            <a:r>
              <a:rPr lang="en-US" sz="2000" b="1" cap="all" dirty="0">
                <a:solidFill>
                  <a:schemeClr val="tx1"/>
                </a:solidFill>
                <a:latin typeface="Arial" panose="020B0604020202020204" pitchFamily="34" charset="0"/>
                <a:cs typeface="Arial" panose="020B0604020202020204" pitchFamily="34" charset="0"/>
              </a:rPr>
              <a:t>seconds</a:t>
            </a:r>
            <a:r>
              <a:rPr lang="en-US" sz="2000" b="1" dirty="0">
                <a:solidFill>
                  <a:schemeClr val="tx1"/>
                </a:solidFill>
                <a:latin typeface="Arial" panose="020B0604020202020204" pitchFamily="34" charset="0"/>
                <a:cs typeface="Arial" panose="020B0604020202020204" pitchFamily="34" charset="0"/>
              </a:rPr>
              <a:t>”</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adherence to competitor start intervals critical?</a:t>
            </a:r>
          </a:p>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A competitor is called but is either </a:t>
            </a:r>
            <a:r>
              <a:rPr lang="en-US" sz="2000" u="sng" dirty="0">
                <a:solidFill>
                  <a:schemeClr val="tx1"/>
                </a:solidFill>
                <a:latin typeface="Arial" panose="020B0604020202020204" pitchFamily="34" charset="0"/>
                <a:cs typeface="Arial" panose="020B0604020202020204" pitchFamily="34" charset="0"/>
              </a:rPr>
              <a:t>not present </a:t>
            </a:r>
            <a:r>
              <a:rPr lang="en-US" sz="2000" dirty="0">
                <a:solidFill>
                  <a:schemeClr val="tx1"/>
                </a:solidFill>
                <a:latin typeface="Arial" panose="020B0604020202020204" pitchFamily="34" charset="0"/>
                <a:cs typeface="Arial" panose="020B0604020202020204" pitchFamily="34" charset="0"/>
              </a:rPr>
              <a:t>or is </a:t>
            </a:r>
            <a:r>
              <a:rPr lang="en-US" sz="2000" u="sng" dirty="0">
                <a:solidFill>
                  <a:schemeClr val="tx1"/>
                </a:solidFill>
                <a:latin typeface="Arial" panose="020B0604020202020204" pitchFamily="34" charset="0"/>
                <a:cs typeface="Arial" panose="020B0604020202020204" pitchFamily="34" charset="0"/>
              </a:rPr>
              <a:t>not ready </a:t>
            </a:r>
            <a:r>
              <a:rPr lang="en-US" sz="2000" dirty="0">
                <a:solidFill>
                  <a:schemeClr val="tx1"/>
                </a:solidFill>
                <a:latin typeface="Arial" panose="020B0604020202020204" pitchFamily="34" charset="0"/>
                <a:cs typeface="Arial" panose="020B0604020202020204" pitchFamily="34" charset="0"/>
              </a:rPr>
              <a:t>to step into the start gate.</a:t>
            </a:r>
          </a:p>
          <a:p>
            <a:pPr marL="0" indent="0" eaLnBrk="1" fontAlgn="auto" hangingPunct="1">
              <a:spcBef>
                <a:spcPts val="1800"/>
              </a:spcBef>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options are available?</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circumstances allow for disqualification?</a:t>
            </a:r>
          </a:p>
          <a:p>
            <a:pPr eaLnBrk="1" fontAlgn="auto" hangingPunct="1">
              <a:lnSpc>
                <a:spcPct val="100000"/>
              </a:lnSpc>
              <a:spcAft>
                <a:spcPts val="0"/>
              </a:spcAft>
              <a:buFont typeface="Arial" panose="020B0604020202020204" pitchFamily="34" charset="0"/>
              <a:buChar char="•"/>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first scenario is violation of the </a:t>
            </a:r>
            <a:r>
              <a:rPr lang="en-US" altLang="en-US" sz="2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early/late start</a:t>
            </a: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(valid/false start) rule </a:t>
            </a:r>
          </a:p>
          <a:p>
            <a:pPr eaLnBrk="1" fontAlgn="auto" hangingPunct="1">
              <a:lnSpc>
                <a:spcPct val="100000"/>
              </a:lnSpc>
              <a:spcAft>
                <a:spcPts val="0"/>
              </a:spcAft>
              <a:buFont typeface="Arial" panose="020B0604020202020204" pitchFamily="34" charset="0"/>
              <a:buChar char="•"/>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second scenario is violation of the </a:t>
            </a:r>
            <a:r>
              <a:rPr lang="en-US" altLang="en-US" sz="2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delayed start</a:t>
            </a: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present/ready when called) rule.  Discuss and understand the differences between the two.</a:t>
            </a: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C6FCC04-47B1-4C0E-A4F6-B556E86C8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8811-8342-4692-A179-3A8995662A8F}"/>
              </a:ext>
            </a:extLst>
          </p:cNvPr>
          <p:cNvSpPr>
            <a:spLocks noGrp="1"/>
          </p:cNvSpPr>
          <p:nvPr>
            <p:ph type="title" idx="4294967295"/>
          </p:nvPr>
        </p:nvSpPr>
        <p:spPr>
          <a:xfrm>
            <a:off x="504825" y="228600"/>
            <a:ext cx="8229600" cy="6858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XIV</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24299C-7358-49FF-9E4C-B40CBFD60769}"/>
              </a:ext>
            </a:extLst>
          </p:cNvPr>
          <p:cNvSpPr>
            <a:spLocks noGrp="1"/>
          </p:cNvSpPr>
          <p:nvPr>
            <p:ph idx="4294967295"/>
          </p:nvPr>
        </p:nvSpPr>
        <p:spPr>
          <a:xfrm>
            <a:off x="390525" y="1066800"/>
            <a:ext cx="8458200" cy="4114800"/>
          </a:xfrm>
        </p:spPr>
        <p:txBody>
          <a:bodyPr rtlCol="0">
            <a:noAutofit/>
          </a:bodyPr>
          <a:lstStyle/>
          <a:p>
            <a:pPr marL="0" indent="0" algn="just" eaLnBrk="1" fontAlgn="auto" hangingPunct="1">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A U.S. Ski &amp; Snowboard-scored Championship Slalom is complete, all required documents have been submitted and the event has been scored.    </a:t>
            </a:r>
          </a:p>
          <a:p>
            <a:pPr marL="0" indent="0" algn="just" eaLnBrk="1" fontAlgn="auto" hangingPunct="1">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The morning after the event, U.S. Ski &amp; Snowboard is contacted because one of the podium finishers, while reviewing the race video with the competitor’s parents, noticed the competitor had straddled a gate. </a:t>
            </a:r>
            <a:r>
              <a:rPr lang="en-US" sz="2000"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Euphemia" panose="020B0503040102020104" pitchFamily="34" charset="0"/>
              <a:buNone/>
              <a:defRPr/>
            </a:pPr>
            <a:r>
              <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option(s) are available?</a:t>
            </a:r>
          </a:p>
          <a:p>
            <a:pPr marL="0" indent="0" eaLnBrk="1" fontAlgn="auto" hangingPunct="1">
              <a:spcAft>
                <a:spcPts val="0"/>
              </a:spcAft>
              <a:buFont typeface="Euphemia" panose="020B0503040102020104" pitchFamily="34" charset="0"/>
              <a:buNone/>
              <a:defRPr/>
            </a:pPr>
            <a:r>
              <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what level may the event Jury become involved? </a:t>
            </a:r>
          </a:p>
          <a:p>
            <a:pPr marL="0" indent="0" eaLnBrk="1" fontAlgn="auto" hangingPunct="1">
              <a:spcAft>
                <a:spcPts val="0"/>
              </a:spcAft>
              <a:buFont typeface="Euphemia" panose="020B0503040102020104" pitchFamily="34" charset="0"/>
              <a:buNone/>
              <a:defRPr/>
            </a:pPr>
            <a:endPar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endPar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 </a:t>
            </a:r>
            <a:endPar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DC7A0DA6-B1A6-41EF-AD48-A7C0EFF5A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57F8-3D68-4BEE-86DC-D9AC4100F7E6}"/>
              </a:ext>
            </a:extLst>
          </p:cNvPr>
          <p:cNvSpPr>
            <a:spLocks noGrp="1"/>
          </p:cNvSpPr>
          <p:nvPr>
            <p:ph type="title" idx="4294967295"/>
          </p:nvPr>
        </p:nvSpPr>
        <p:spPr>
          <a:xfrm>
            <a:off x="762000" y="104775"/>
            <a:ext cx="8001000" cy="657225"/>
          </a:xfrm>
        </p:spPr>
        <p:txBody>
          <a:bodyPr rtlCol="0">
            <a:noAutofit/>
          </a:bodyPr>
          <a:lstStyle/>
          <a:p>
            <a:pPr defTabSz="685983"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POINTS TO REMEMBER</a:t>
            </a:r>
          </a:p>
        </p:txBody>
      </p:sp>
      <p:sp>
        <p:nvSpPr>
          <p:cNvPr id="45059" name="Content Placeholder 2">
            <a:extLst>
              <a:ext uri="{FF2B5EF4-FFF2-40B4-BE49-F238E27FC236}">
                <a16:creationId xmlns:a16="http://schemas.microsoft.com/office/drawing/2014/main" id="{5D7DE639-E171-4CA7-8E05-EABEB85CBAB2}"/>
              </a:ext>
            </a:extLst>
          </p:cNvPr>
          <p:cNvSpPr>
            <a:spLocks noGrp="1"/>
          </p:cNvSpPr>
          <p:nvPr>
            <p:ph idx="4294967295"/>
          </p:nvPr>
        </p:nvSpPr>
        <p:spPr>
          <a:xfrm>
            <a:off x="190500" y="762000"/>
            <a:ext cx="8763000" cy="5943600"/>
          </a:xfrm>
        </p:spPr>
        <p:txBody>
          <a:bodyPr rtlCol="0">
            <a:normAutofit fontScale="62500" lnSpcReduction="20000"/>
          </a:bodyPr>
          <a:lstStyle/>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Although a Jury may re-evaluate a previous decision, </a:t>
            </a:r>
            <a:r>
              <a:rPr lang="en-US" altLang="en-US" sz="2600" b="1" u="sng" dirty="0">
                <a:solidFill>
                  <a:srgbClr val="17375E"/>
                </a:solidFill>
                <a:latin typeface="Arial" charset="0"/>
                <a:cs typeface="Arial" charset="0"/>
                <a:sym typeface="Arial"/>
              </a:rPr>
              <a:t>new evidence </a:t>
            </a:r>
            <a:r>
              <a:rPr lang="en-US" altLang="en-US" sz="2600" b="1" i="1" dirty="0">
                <a:solidFill>
                  <a:srgbClr val="17375E"/>
                </a:solidFill>
                <a:latin typeface="Arial" charset="0"/>
                <a:cs typeface="Arial" charset="0"/>
                <a:sym typeface="Arial"/>
              </a:rPr>
              <a:t>that relates to the original Jury decision </a:t>
            </a:r>
            <a:r>
              <a:rPr lang="en-US" altLang="en-US" sz="2600" b="1" u="sng" dirty="0">
                <a:solidFill>
                  <a:srgbClr val="17375E"/>
                </a:solidFill>
                <a:latin typeface="Arial" charset="0"/>
                <a:cs typeface="Arial" charset="0"/>
                <a:sym typeface="Arial"/>
              </a:rPr>
              <a:t>must exist.</a:t>
            </a:r>
            <a:r>
              <a:rPr lang="en-US" altLang="en-US" sz="2600" b="1" dirty="0">
                <a:solidFill>
                  <a:srgbClr val="17375E"/>
                </a:solidFill>
                <a:latin typeface="Arial" charset="0"/>
                <a:cs typeface="Arial" charset="0"/>
                <a:sym typeface="Arial"/>
              </a:rPr>
              <a:t> (640.2)</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Decisions subject to protest deadlines </a:t>
            </a:r>
            <a:r>
              <a:rPr lang="en-US" altLang="en-US" sz="2600" b="1" u="sng" dirty="0">
                <a:solidFill>
                  <a:srgbClr val="17375E"/>
                </a:solidFill>
                <a:latin typeface="Arial" charset="0"/>
                <a:cs typeface="Arial" charset="0"/>
                <a:sym typeface="Arial"/>
              </a:rPr>
              <a:t>are not generally</a:t>
            </a:r>
            <a:r>
              <a:rPr lang="en-US" altLang="en-US" sz="2600" b="1" dirty="0">
                <a:solidFill>
                  <a:srgbClr val="17375E"/>
                </a:solidFill>
                <a:latin typeface="Arial" charset="0"/>
                <a:cs typeface="Arial" charset="0"/>
                <a:sym typeface="Arial"/>
              </a:rPr>
              <a:t> subject to the Jury’s re-evaluation.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Report of the Referee does not constitute a </a:t>
            </a:r>
            <a:r>
              <a:rPr lang="en-US" altLang="en-US" sz="2600" b="1" u="sng" dirty="0">
                <a:solidFill>
                  <a:srgbClr val="17375E"/>
                </a:solidFill>
                <a:latin typeface="Arial" charset="0"/>
                <a:cs typeface="Arial" charset="0"/>
                <a:sym typeface="Arial"/>
              </a:rPr>
              <a:t>Jury decision</a:t>
            </a:r>
            <a:r>
              <a:rPr lang="en-US" altLang="en-US" sz="2600" b="1" dirty="0">
                <a:solidFill>
                  <a:srgbClr val="17375E"/>
                </a:solidFill>
                <a:latin typeface="Arial" charset="0"/>
                <a:cs typeface="Arial" charset="0"/>
                <a:sym typeface="Arial"/>
              </a:rPr>
              <a:t>, and its contents are </a:t>
            </a:r>
            <a:r>
              <a:rPr lang="en-US" altLang="en-US" sz="2600" b="1" u="sng" dirty="0">
                <a:solidFill>
                  <a:srgbClr val="17375E"/>
                </a:solidFill>
                <a:latin typeface="Arial" charset="0"/>
                <a:cs typeface="Arial" charset="0"/>
                <a:sym typeface="Arial"/>
              </a:rPr>
              <a:t>not subject to re-evaluation by the Jury</a:t>
            </a:r>
            <a:r>
              <a:rPr lang="en-US" altLang="en-US" sz="2600" b="1" dirty="0">
                <a:solidFill>
                  <a:srgbClr val="17375E"/>
                </a:solidFill>
                <a:latin typeface="Arial" charset="0"/>
                <a:cs typeface="Arial" charset="0"/>
                <a:sym typeface="Arial"/>
              </a:rPr>
              <a:t>.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PROTEST DEADLINES MUST BE OBSERVED AND RESPECTED!  </a:t>
            </a:r>
            <a:r>
              <a:rPr lang="en-US" altLang="en-US" sz="2600" b="1" dirty="0">
                <a:solidFill>
                  <a:srgbClr val="17375E"/>
                </a:solidFill>
                <a:latin typeface="Arial" charset="0"/>
                <a:cs typeface="Arial" charset="0"/>
                <a:sym typeface="Arial"/>
              </a:rPr>
              <a:t>(643)</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TENURE OF THE JURY </a:t>
            </a:r>
            <a:r>
              <a:rPr lang="en-US" altLang="en-US" sz="2600" b="1" i="1" u="sng" dirty="0">
                <a:solidFill>
                  <a:srgbClr val="17375E"/>
                </a:solidFill>
                <a:latin typeface="Arial" charset="0"/>
                <a:cs typeface="Arial" charset="0"/>
                <a:sym typeface="Arial"/>
              </a:rPr>
              <a:t>EXPIRES</a:t>
            </a:r>
            <a:r>
              <a:rPr lang="en-US" altLang="en-US" sz="2600" b="1" i="1" dirty="0">
                <a:solidFill>
                  <a:srgbClr val="17375E"/>
                </a:solidFill>
                <a:latin typeface="Arial" charset="0"/>
                <a:cs typeface="Arial" charset="0"/>
                <a:sym typeface="Arial"/>
              </a:rPr>
              <a:t> AT THE END OF THE PROTEST PERIOD(s) OR AFTER ALL SUBMITTED PROTEST(S) SETTLED! </a:t>
            </a:r>
            <a:r>
              <a:rPr lang="en-US" altLang="en-US" sz="2600" b="1" dirty="0">
                <a:solidFill>
                  <a:srgbClr val="17375E"/>
                </a:solidFill>
                <a:latin typeface="Arial" charset="0"/>
                <a:cs typeface="Arial" charset="0"/>
                <a:sym typeface="Arial"/>
              </a:rPr>
              <a:t>(601.4.4.2)</a:t>
            </a:r>
            <a:endParaRPr lang="en-US" altLang="en-US" sz="2600" b="1" i="1" dirty="0">
              <a:solidFill>
                <a:srgbClr val="17375E"/>
              </a:solidFill>
              <a:latin typeface="Arial" charset="0"/>
              <a:cs typeface="Arial" charset="0"/>
              <a:sym typeface="Arial"/>
            </a:endParaRP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re-evaluate a previous decision</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alter an athlete’s status; e.g., assign/unassign DSQ based on previously unavailable video, etc. </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decisions are final except those that may be protested (641) or appealed (647)</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Minutes must provide an </a:t>
            </a:r>
            <a:r>
              <a:rPr lang="en-US" altLang="en-US" sz="2600" b="1" u="sng" dirty="0">
                <a:solidFill>
                  <a:srgbClr val="17375E"/>
                </a:solidFill>
                <a:latin typeface="Arial" charset="0"/>
                <a:cs typeface="Arial" charset="0"/>
                <a:sym typeface="Arial"/>
              </a:rPr>
              <a:t>accurate and factual record</a:t>
            </a:r>
            <a:r>
              <a:rPr lang="en-US" altLang="en-US" sz="2600" b="1" dirty="0">
                <a:solidFill>
                  <a:srgbClr val="17375E"/>
                </a:solidFill>
                <a:latin typeface="Arial" charset="0"/>
                <a:cs typeface="Arial" charset="0"/>
                <a:sym typeface="Arial"/>
              </a:rPr>
              <a:t> of the proceedings.  If they are not accurate, do not contain a factual record of the proceedings, the decisions could be overturned on appeal.</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altLang="en-US" sz="2101" b="1" dirty="0">
              <a:solidFill>
                <a:srgbClr val="17375E"/>
              </a:solidFill>
              <a:latin typeface="Arial" charset="0"/>
              <a:cs typeface="Arial" charset="0"/>
              <a:sym typeface="Arial"/>
            </a:endParaRPr>
          </a:p>
          <a:p>
            <a:pPr marL="133386" indent="0"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altLang="en-US" sz="2101" dirty="0">
              <a:solidFill>
                <a:srgbClr val="17375E"/>
              </a:solidFill>
              <a:latin typeface="Arial" charset="0"/>
              <a:cs typeface="Arial" charset="0"/>
              <a:sym typeface="Arial"/>
            </a:endParaRPr>
          </a:p>
        </p:txBody>
      </p:sp>
      <p:pic>
        <p:nvPicPr>
          <p:cNvPr id="3" name="Content Placeholder 10">
            <a:extLst>
              <a:ext uri="{FF2B5EF4-FFF2-40B4-BE49-F238E27FC236}">
                <a16:creationId xmlns:a16="http://schemas.microsoft.com/office/drawing/2014/main" id="{416ADC9F-0F73-4211-B727-1470391C4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152400" y="639763"/>
            <a:ext cx="8839200" cy="5940425"/>
          </a:xfrm>
          <a:prstGeom prst="rect">
            <a:avLst/>
          </a:prstGeom>
        </p:spPr>
        <p:txBody>
          <a:bodyPr>
            <a:spAutoFit/>
          </a:bodyPr>
          <a:lstStyle/>
          <a:p>
            <a:pPr marL="285750" indent="-285750">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available evidence/testimony, </a:t>
            </a:r>
            <a:r>
              <a:rPr lang="en-US" u="sng" dirty="0">
                <a:solidFill>
                  <a:srgbClr val="17375E"/>
                </a:solidFill>
                <a:latin typeface="Arial" panose="020B0604020202020204" pitchFamily="34" charset="0"/>
              </a:rPr>
              <a:t>Jury decides</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not allow</a:t>
            </a:r>
            <a:r>
              <a:rPr lang="en-US" dirty="0">
                <a:solidFill>
                  <a:srgbClr val="17375E"/>
                </a:solidFill>
                <a:latin typeface="Arial" panose="020B0604020202020204" pitchFamily="34" charset="0"/>
              </a:rPr>
              <a:t> a 2</a:t>
            </a:r>
            <a:r>
              <a:rPr lang="en-US" baseline="30000" dirty="0">
                <a:solidFill>
                  <a:srgbClr val="17375E"/>
                </a:solidFill>
                <a:latin typeface="Arial" panose="020B0604020202020204" pitchFamily="34" charset="0"/>
              </a:rPr>
              <a:t>nd </a:t>
            </a:r>
            <a:r>
              <a:rPr lang="en-US" dirty="0">
                <a:solidFill>
                  <a:srgbClr val="17375E"/>
                </a:solidFill>
                <a:latin typeface="Arial" panose="020B0604020202020204" pitchFamily="34" charset="0"/>
              </a:rPr>
              <a:t>Run    </a:t>
            </a:r>
          </a:p>
          <a:p>
            <a:pPr>
              <a:defRPr/>
            </a:pPr>
            <a:r>
              <a:rPr lang="en-US" dirty="0">
                <a:solidFill>
                  <a:srgbClr val="17375E"/>
                </a:solidFill>
                <a:latin typeface="Arial" panose="020B0604020202020204" pitchFamily="34" charset="0"/>
              </a:rPr>
              <a:t>     - Following </a:t>
            </a:r>
            <a:r>
              <a:rPr lang="en-US" u="sng" dirty="0">
                <a:solidFill>
                  <a:srgbClr val="17375E"/>
                </a:solidFill>
                <a:latin typeface="Arial" panose="020B0604020202020204" pitchFamily="34" charset="0"/>
              </a:rPr>
              <a:t>Jury’s decision</a:t>
            </a:r>
            <a:r>
              <a:rPr lang="en-US" dirty="0">
                <a:solidFill>
                  <a:srgbClr val="17375E"/>
                </a:solidFill>
                <a:latin typeface="Arial" panose="020B0604020202020204" pitchFamily="34" charset="0"/>
              </a:rPr>
              <a:t>, a video is produced showing clear passage</a:t>
            </a:r>
          </a:p>
          <a:p>
            <a:pPr>
              <a:defRPr/>
            </a:pPr>
            <a:r>
              <a:rPr lang="en-US" dirty="0">
                <a:solidFill>
                  <a:srgbClr val="17375E"/>
                </a:solidFill>
                <a:latin typeface="Arial" panose="020B0604020202020204" pitchFamily="34" charset="0"/>
              </a:rPr>
              <a:t>     - “New Evidence” is delivered to the Jury </a:t>
            </a:r>
          </a:p>
          <a:p>
            <a:pPr>
              <a:defRPr/>
            </a:pPr>
            <a:r>
              <a:rPr lang="en-US" b="1" dirty="0">
                <a:solidFill>
                  <a:srgbClr val="17375E"/>
                </a:solidFill>
                <a:latin typeface="Arial" panose="020B0604020202020204" pitchFamily="34" charset="0"/>
              </a:rPr>
              <a:t>Status:</a:t>
            </a:r>
            <a:r>
              <a:rPr lang="en-US" dirty="0">
                <a:solidFill>
                  <a:srgbClr val="17375E"/>
                </a:solidFill>
                <a:latin typeface="Arial" panose="020B0604020202020204" pitchFamily="34" charset="0"/>
              </a:rPr>
              <a:t> If Jury is </a:t>
            </a:r>
            <a:r>
              <a:rPr lang="en-US" u="sng" dirty="0">
                <a:solidFill>
                  <a:srgbClr val="17375E"/>
                </a:solidFill>
                <a:latin typeface="Arial" panose="020B0604020202020204" pitchFamily="34" charset="0"/>
              </a:rPr>
              <a:t>still empaneled</a:t>
            </a:r>
            <a:r>
              <a:rPr lang="en-US" dirty="0">
                <a:solidFill>
                  <a:srgbClr val="17375E"/>
                </a:solidFill>
                <a:latin typeface="Arial" panose="020B0604020202020204" pitchFamily="34" charset="0"/>
              </a:rPr>
              <a:t>, the Jury </a:t>
            </a:r>
            <a:r>
              <a:rPr lang="en-US" u="sng" dirty="0">
                <a:solidFill>
                  <a:srgbClr val="17375E"/>
                </a:solidFill>
                <a:latin typeface="Arial" panose="020B0604020202020204" pitchFamily="34" charset="0"/>
              </a:rPr>
              <a:t>decision</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uphold the DSQ and not allow a 2</a:t>
            </a:r>
            <a:r>
              <a:rPr lang="en-US" u="sng" baseline="30000" dirty="0">
                <a:solidFill>
                  <a:srgbClr val="17375E"/>
                </a:solidFill>
                <a:latin typeface="Arial" panose="020B0604020202020204" pitchFamily="34" charset="0"/>
              </a:rPr>
              <a:t>nd</a:t>
            </a:r>
            <a:r>
              <a:rPr lang="en-US" u="sng" dirty="0">
                <a:solidFill>
                  <a:srgbClr val="17375E"/>
                </a:solidFill>
                <a:latin typeface="Arial" panose="020B0604020202020204" pitchFamily="34" charset="0"/>
              </a:rPr>
              <a:t> Run</a:t>
            </a:r>
            <a:r>
              <a:rPr lang="en-US" dirty="0">
                <a:solidFill>
                  <a:srgbClr val="17375E"/>
                </a:solidFill>
                <a:latin typeface="Arial" panose="020B0604020202020204" pitchFamily="34" charset="0"/>
              </a:rPr>
              <a:t> can be re-evaluated and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start allowed  </a:t>
            </a:r>
            <a:endParaRPr lang="en-US" dirty="0">
              <a:solidFill>
                <a:srgbClr val="222222"/>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lack of evidence supporting athlete’s claim of clear passage, </a:t>
            </a:r>
            <a:r>
              <a:rPr lang="en-US" u="sng" dirty="0">
                <a:solidFill>
                  <a:srgbClr val="17375E"/>
                </a:solidFill>
                <a:latin typeface="Arial" panose="020B0604020202020204" pitchFamily="34" charset="0"/>
              </a:rPr>
              <a:t>Jury  </a:t>
            </a:r>
          </a:p>
          <a:p>
            <a:pPr>
              <a:defRPr/>
            </a:pPr>
            <a:r>
              <a:rPr lang="en-US" dirty="0">
                <a:solidFill>
                  <a:srgbClr val="17375E"/>
                </a:solidFill>
                <a:latin typeface="Arial" panose="020B0604020202020204" pitchFamily="34" charset="0"/>
              </a:rPr>
              <a:t>      </a:t>
            </a:r>
            <a:r>
              <a:rPr lang="en-US" u="sng" dirty="0">
                <a:solidFill>
                  <a:srgbClr val="17375E"/>
                </a:solidFill>
                <a:latin typeface="Arial" panose="020B0604020202020204" pitchFamily="34" charset="0"/>
              </a:rPr>
              <a:t>decides</a:t>
            </a:r>
            <a:r>
              <a:rPr lang="en-US" dirty="0">
                <a:solidFill>
                  <a:srgbClr val="17375E"/>
                </a:solidFill>
                <a:latin typeface="Arial" panose="020B0604020202020204" pitchFamily="34" charset="0"/>
              </a:rPr>
              <a:t> to uphold disqualification  </a:t>
            </a:r>
          </a:p>
          <a:p>
            <a:pPr>
              <a:defRPr/>
            </a:pPr>
            <a:r>
              <a:rPr lang="en-US" dirty="0">
                <a:solidFill>
                  <a:srgbClr val="17375E"/>
                </a:solidFill>
                <a:latin typeface="Arial" panose="020B0604020202020204" pitchFamily="34" charset="0"/>
              </a:rPr>
              <a:t>    - While enroute home after event, athlete reviews team video and finds evidence     </a:t>
            </a:r>
          </a:p>
          <a:p>
            <a:pPr>
              <a:defRPr/>
            </a:pPr>
            <a:r>
              <a:rPr lang="en-US" dirty="0">
                <a:solidFill>
                  <a:srgbClr val="17375E"/>
                </a:solidFill>
                <a:latin typeface="Arial" panose="020B0604020202020204" pitchFamily="34" charset="0"/>
              </a:rPr>
              <a:t>      to support claim of clear passage </a:t>
            </a:r>
          </a:p>
          <a:p>
            <a:pPr>
              <a:defRPr/>
            </a:pPr>
            <a:r>
              <a:rPr lang="en-US" b="1" dirty="0">
                <a:solidFill>
                  <a:srgbClr val="17375E"/>
                </a:solidFill>
                <a:latin typeface="Arial" panose="020B0604020202020204" pitchFamily="34" charset="0"/>
              </a:rPr>
              <a:t>Status: </a:t>
            </a:r>
            <a:r>
              <a:rPr lang="en-US" dirty="0">
                <a:solidFill>
                  <a:srgbClr val="17375E"/>
                </a:solidFill>
                <a:latin typeface="Arial" panose="020B0604020202020204" pitchFamily="34" charset="0"/>
              </a:rPr>
              <a:t>Jury is </a:t>
            </a:r>
            <a:r>
              <a:rPr lang="en-US" u="sng" dirty="0">
                <a:solidFill>
                  <a:srgbClr val="17375E"/>
                </a:solidFill>
                <a:latin typeface="Arial" panose="020B0604020202020204" pitchFamily="34" charset="0"/>
              </a:rPr>
              <a:t>no longer empaneled</a:t>
            </a:r>
            <a:r>
              <a:rPr lang="en-US" dirty="0">
                <a:solidFill>
                  <a:srgbClr val="17375E"/>
                </a:solidFill>
                <a:latin typeface="Arial" panose="020B0604020202020204" pitchFamily="34" charset="0"/>
              </a:rPr>
              <a:t> and </a:t>
            </a:r>
            <a:r>
              <a:rPr lang="en-US" u="sng" dirty="0">
                <a:solidFill>
                  <a:srgbClr val="17375E"/>
                </a:solidFill>
                <a:latin typeface="Arial" panose="020B0604020202020204" pitchFamily="34" charset="0"/>
              </a:rPr>
              <a:t>cannot re-evaluate a decision</a:t>
            </a:r>
            <a:r>
              <a:rPr lang="en-US" dirty="0">
                <a:solidFill>
                  <a:srgbClr val="17375E"/>
                </a:solidFill>
                <a:latin typeface="Arial" panose="020B0604020202020204" pitchFamily="34" charset="0"/>
              </a:rPr>
              <a:t> (provisions of Art. U647.1.1, 647.1.1 not met; appeal not possible).</a:t>
            </a:r>
            <a:endParaRPr lang="en-US" b="1" u="sng" dirty="0">
              <a:solidFill>
                <a:srgbClr val="17375E"/>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a:t>
            </a:r>
            <a:r>
              <a:rPr lang="en-US" u="sng" dirty="0">
                <a:solidFill>
                  <a:srgbClr val="17375E"/>
                </a:solidFill>
                <a:latin typeface="Arial" panose="020B0604020202020204" pitchFamily="34" charset="0"/>
              </a:rPr>
              <a:t>No protest is filed </a:t>
            </a:r>
            <a:r>
              <a:rPr lang="en-US" dirty="0">
                <a:solidFill>
                  <a:srgbClr val="17375E"/>
                </a:solidFill>
                <a:latin typeface="Arial" panose="020B0604020202020204" pitchFamily="34" charset="0"/>
              </a:rPr>
              <a:t>prior to expiration of the 15-minute protest period</a:t>
            </a:r>
          </a:p>
          <a:p>
            <a:pPr>
              <a:defRPr/>
            </a:pPr>
            <a:r>
              <a:rPr lang="en-US" dirty="0">
                <a:solidFill>
                  <a:srgbClr val="17375E"/>
                </a:solidFill>
                <a:latin typeface="Arial" panose="020B0604020202020204" pitchFamily="34" charset="0"/>
              </a:rPr>
              <a:t>     - Athlete and Team Captain approach Jury with video showing clear passage  </a:t>
            </a:r>
          </a:p>
          <a:p>
            <a:pPr>
              <a:defRPr/>
            </a:pPr>
            <a:r>
              <a:rPr lang="en-US" b="1" dirty="0">
                <a:solidFill>
                  <a:srgbClr val="17375E"/>
                </a:solidFill>
                <a:latin typeface="Arial" panose="020B0604020202020204" pitchFamily="34" charset="0"/>
              </a:rPr>
              <a:t>Status: </a:t>
            </a:r>
            <a:r>
              <a:rPr lang="en-US" u="sng" dirty="0">
                <a:solidFill>
                  <a:srgbClr val="17375E"/>
                </a:solidFill>
                <a:latin typeface="Arial" panose="020B0604020202020204" pitchFamily="34" charset="0"/>
              </a:rPr>
              <a:t>No Jury decision was made</a:t>
            </a:r>
            <a:r>
              <a:rPr lang="en-US" dirty="0">
                <a:solidFill>
                  <a:srgbClr val="17375E"/>
                </a:solidFill>
                <a:latin typeface="Arial" panose="020B0604020202020204" pitchFamily="34" charset="0"/>
              </a:rPr>
              <a:t> regarding athlete’s status, so Jury cannot consider  “</a:t>
            </a:r>
            <a:r>
              <a:rPr lang="en-US" u="sng" dirty="0">
                <a:solidFill>
                  <a:srgbClr val="17375E"/>
                </a:solidFill>
                <a:latin typeface="Arial" panose="020B0604020202020204" pitchFamily="34" charset="0"/>
              </a:rPr>
              <a:t>new evidence related to a previous Jury decision</a:t>
            </a:r>
            <a:r>
              <a:rPr lang="en-US" dirty="0">
                <a:solidFill>
                  <a:srgbClr val="17375E"/>
                </a:solidFill>
                <a:latin typeface="Arial" panose="020B0604020202020204" pitchFamily="34" charset="0"/>
              </a:rPr>
              <a:t>."  Disqualification stands.  </a:t>
            </a:r>
            <a:endParaRPr lang="en-US"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228600" y="55563"/>
            <a:ext cx="7956550" cy="584200"/>
          </a:xfrm>
          <a:prstGeom prst="rect">
            <a:avLst/>
          </a:prstGeom>
        </p:spPr>
        <p:txBody>
          <a:bodyPr wrap="none">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&amp; DISCUSS THESE SCENARIOS</a:t>
            </a:r>
            <a:endParaRPr lang="en-US" dirty="0">
              <a:solidFill>
                <a:srgbClr val="3215AB"/>
              </a:solidFill>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E5848-98D5-30F2-56A5-1331698AC8F1}"/>
              </a:ext>
            </a:extLst>
          </p:cNvPr>
          <p:cNvSpPr>
            <a:spLocks noGrp="1"/>
          </p:cNvSpPr>
          <p:nvPr>
            <p:ph type="title"/>
          </p:nvPr>
        </p:nvSpPr>
        <p:spPr>
          <a:xfrm>
            <a:off x="539750" y="1676400"/>
            <a:ext cx="8229600" cy="4038600"/>
          </a:xfrm>
        </p:spPr>
        <p:txBody>
          <a:bodyPr/>
          <a:lstStyle/>
          <a:p>
            <a:pPr algn="ctr">
              <a:defRPr/>
            </a:pPr>
            <a:r>
              <a:rPr lang="en-US" sz="3200" b="1" dirty="0">
                <a:solidFill>
                  <a:srgbClr val="000099"/>
                </a:solidFill>
                <a:latin typeface="Arial" panose="020B0604020202020204" pitchFamily="34" charset="0"/>
                <a:cs typeface="Arial" panose="020B0604020202020204" pitchFamily="34" charset="0"/>
              </a:rPr>
              <a:t>SEASON 2024 UPDATE &amp; REVIEW: CONTINUING EDUCATION FOR ALPINE OFFICIALS</a:t>
            </a:r>
            <a:br>
              <a:rPr lang="en-US" sz="3200" b="1" dirty="0">
                <a:solidFill>
                  <a:srgbClr val="000099"/>
                </a:solidFill>
                <a:latin typeface="Arial" panose="020B0604020202020204" pitchFamily="34" charset="0"/>
                <a:cs typeface="Arial" panose="020B0604020202020204" pitchFamily="34" charset="0"/>
              </a:rPr>
            </a:br>
            <a:br>
              <a:rPr lang="en-US" sz="3200" b="1" dirty="0">
                <a:solidFill>
                  <a:srgbClr val="000099"/>
                </a:solidFill>
                <a:latin typeface="Arial" panose="020B0604020202020204" pitchFamily="34" charset="0"/>
                <a:cs typeface="Arial" panose="020B0604020202020204" pitchFamily="34" charset="0"/>
              </a:rPr>
            </a:br>
            <a: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t>(ITEMS RELATED TO JURY ADVISORS &amp; REFEREES)</a:t>
            </a:r>
            <a:br>
              <a:rPr lang="en-US" sz="4800" b="1" dirty="0">
                <a:solidFill>
                  <a:srgbClr val="002060"/>
                </a:solidFill>
                <a:latin typeface="+mn-lt"/>
              </a:rPr>
            </a:br>
            <a:r>
              <a:rPr lang="en-US" sz="1800" b="1" dirty="0">
                <a:solidFill>
                  <a:srgbClr val="FF0000"/>
                </a:solidFill>
                <a:latin typeface="Arial" panose="020B0604020202020204" pitchFamily="34" charset="0"/>
                <a:cs typeface="Arial" panose="020B0604020202020204" pitchFamily="34" charset="0"/>
              </a:rPr>
              <a:t> </a:t>
            </a:r>
            <a:br>
              <a:rPr lang="en-US" sz="4800" b="1" dirty="0">
                <a:solidFill>
                  <a:srgbClr val="002060"/>
                </a:solidFill>
                <a:latin typeface="+mn-lt"/>
              </a:rPr>
            </a:br>
            <a:endParaRPr lang="en-US" sz="4800" b="1" dirty="0">
              <a:solidFill>
                <a:srgbClr val="002060"/>
              </a:solidFill>
              <a:latin typeface="+mn-lt"/>
            </a:endParaRPr>
          </a:p>
        </p:txBody>
      </p:sp>
      <p:pic>
        <p:nvPicPr>
          <p:cNvPr id="218115" name="Content Placeholder 10">
            <a:extLst>
              <a:ext uri="{FF2B5EF4-FFF2-40B4-BE49-F238E27FC236}">
                <a16:creationId xmlns:a16="http://schemas.microsoft.com/office/drawing/2014/main" id="{CBD05FBD-5582-B11B-DA11-BE33005E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01185"/>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0">
            <a:extLst>
              <a:ext uri="{FF2B5EF4-FFF2-40B4-BE49-F238E27FC236}">
                <a16:creationId xmlns:a16="http://schemas.microsoft.com/office/drawing/2014/main" id="{221CE6E7-8A84-A796-6498-FA59A7861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FE6DE7B-8BCB-89F7-0C33-CE527521C818}"/>
              </a:ext>
            </a:extLst>
          </p:cNvPr>
          <p:cNvSpPr>
            <a:spLocks noGrp="1"/>
          </p:cNvSpPr>
          <p:nvPr>
            <p:ph type="title"/>
          </p:nvPr>
        </p:nvSpPr>
        <p:spPr>
          <a:xfrm>
            <a:off x="126319" y="24843"/>
            <a:ext cx="8424863" cy="1137370"/>
          </a:xfrm>
        </p:spPr>
        <p:txBody>
          <a:bodyPr/>
          <a:lstStyle/>
          <a:p>
            <a:pPr>
              <a:defRPr/>
            </a:pPr>
            <a:r>
              <a:rPr lang="en-US" sz="1800" b="1" dirty="0">
                <a:solidFill>
                  <a:srgbClr val="1A21A6"/>
                </a:solidFill>
                <a:latin typeface="Arial" panose="020B0604020202020204" pitchFamily="34" charset="0"/>
                <a:ea typeface="Times New Roman" panose="02020603050405020304" pitchFamily="18" charset="0"/>
                <a:cs typeface="Arial" panose="020B0604020202020204" pitchFamily="34" charset="0"/>
              </a:rPr>
              <a:t>The following slides contain only a portion of the material included in the “Season 2024 Update &amp; Review: Continuing Education for Alpine Officials”. Please refer to the original document posted on the U.S. Ski &amp; Snowboard website for additional update and review information.</a:t>
            </a:r>
            <a:endParaRPr lang="en-US" b="1" dirty="0">
              <a:solidFill>
                <a:srgbClr val="1A21A6"/>
              </a:solidFill>
            </a:endParaRPr>
          </a:p>
        </p:txBody>
      </p:sp>
      <p:sp>
        <p:nvSpPr>
          <p:cNvPr id="59396" name="Text Placeholder 3">
            <a:extLst>
              <a:ext uri="{FF2B5EF4-FFF2-40B4-BE49-F238E27FC236}">
                <a16:creationId xmlns:a16="http://schemas.microsoft.com/office/drawing/2014/main" id="{FD454834-6B99-170D-8780-16C631131216}"/>
              </a:ext>
            </a:extLst>
          </p:cNvPr>
          <p:cNvSpPr>
            <a:spLocks noGrp="1" noChangeArrowheads="1"/>
          </p:cNvSpPr>
          <p:nvPr>
            <p:ph type="body" sz="quarter" idx="10"/>
          </p:nvPr>
        </p:nvSpPr>
        <p:spPr>
          <a:xfrm>
            <a:off x="304800" y="1245783"/>
            <a:ext cx="8534400" cy="5097073"/>
          </a:xfrm>
        </p:spPr>
        <p:txBody>
          <a:bodyPr/>
          <a:lstStyle/>
          <a:p>
            <a:pPr marL="0" indent="0">
              <a:spcBef>
                <a:spcPts val="0"/>
              </a:spcBef>
              <a:spcAft>
                <a:spcPts val="0"/>
              </a:spcAft>
              <a:buNone/>
              <a:defRPr/>
            </a:pPr>
            <a:r>
              <a:rPr lang="en-US" sz="2000" b="1" u="sng" cap="all" dirty="0">
                <a:effectLst/>
                <a:latin typeface="Aptos Narrow" panose="020B0004020202020204" pitchFamily="34" charset="0"/>
                <a:ea typeface="Times New Roman" panose="02020603050405020304" pitchFamily="18" charset="0"/>
                <a:cs typeface="Arial" panose="020B0604020202020204" pitchFamily="34" charset="0"/>
              </a:rPr>
              <a:t>U.S. Ski &amp; Snowboard</a:t>
            </a:r>
            <a:r>
              <a:rPr lang="en-US" sz="2000" b="1" u="sng" dirty="0">
                <a:effectLst/>
                <a:latin typeface="Aptos Narrow" panose="020B0004020202020204" pitchFamily="34" charset="0"/>
                <a:ea typeface="Times New Roman" panose="02020603050405020304" pitchFamily="18" charset="0"/>
                <a:cs typeface="Arial" panose="020B0604020202020204" pitchFamily="34" charset="0"/>
              </a:rPr>
              <a:t> COMPETITION CONTINUING EDUCATION SEASON 2024</a:t>
            </a:r>
            <a:endParaRPr lang="en-US" sz="2000" dirty="0">
              <a:effectLst/>
              <a:latin typeface="Aptos Narrow" panose="020B00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None/>
              <a:defRPr/>
            </a:pPr>
            <a:endParaRPr lang="en-US" sz="2000" b="1" cap="all"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None/>
              <a:tabLst>
                <a:tab pos="228600" algn="l"/>
                <a:tab pos="457200" algn="l"/>
                <a:tab pos="800100" algn="l"/>
                <a:tab pos="11430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GOLDEN RULE CLARIFICATIONS</a:t>
            </a:r>
          </a:p>
          <a:p>
            <a:pPr marL="0" marR="0" indent="0" algn="just">
              <a:lnSpc>
                <a:spcPct val="100000"/>
              </a:lnSpc>
              <a:spcBef>
                <a:spcPts val="0"/>
              </a:spcBef>
              <a:spcAft>
                <a:spcPts val="0"/>
              </a:spcAft>
              <a:buNone/>
              <a:tabLst>
                <a:tab pos="228600" algn="l"/>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Athletes who have requested Golden Rule seeding may compete using the equipment appropriate to their disability.</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228600" algn="l"/>
                <a:tab pos="457200" algn="l"/>
                <a:tab pos="800100" algn="l"/>
                <a:tab pos="1143000" algn="l"/>
                <a:tab pos="228600" algn="l"/>
                <a:tab pos="74295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600"/>
              </a:spcBef>
              <a:spcAft>
                <a:spcPts val="0"/>
              </a:spcAft>
              <a:buNone/>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U14 AND YOUNGER COMPETITION POLICY</a:t>
            </a:r>
          </a:p>
          <a:p>
            <a:pPr marL="342900" marR="0" lvl="0" indent="-342900" algn="just">
              <a:lnSpc>
                <a:spcPct val="100000"/>
              </a:lnSpc>
              <a:spcBef>
                <a:spcPts val="0"/>
              </a:spcBef>
              <a:spcAft>
                <a:spcPts val="60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U14 and younger athletes wishing to compete out of their Region must have their home club coach obtain permission from their home Regional Director and the Director of the Region in which they wish to compete</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600"/>
              </a:spcBef>
              <a:spcAft>
                <a:spcPts val="60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U14 and younger athletes wishing to compete out of their home Division must have their home club coach get permission from their home Division Director and the Director in the Division in which they wish to compete.</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defRPr/>
            </a:pPr>
            <a:endParaRPr lang="en-US" alt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0118768"/>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57200" y="338296"/>
            <a:ext cx="8382000" cy="5943600"/>
          </a:xfrm>
        </p:spPr>
        <p:txBody>
          <a:bodyPr rtlCol="0">
            <a:normAutofit fontScale="92500" lnSpcReduction="20000"/>
          </a:bodyPr>
          <a:lstStyle/>
          <a:p>
            <a:pPr marL="0" marR="0" lvl="0" indent="0" algn="just">
              <a:lnSpc>
                <a:spcPct val="110000"/>
              </a:lnSpc>
              <a:spcBef>
                <a:spcPts val="0"/>
              </a:spcBef>
              <a:spcAft>
                <a:spcPts val="0"/>
              </a:spcAft>
              <a:buNone/>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U12 and U14 SUPER G TRAINING RUN</a:t>
            </a:r>
          </a:p>
          <a:p>
            <a:pPr marL="0" marR="0" indent="0" algn="just">
              <a:lnSpc>
                <a:spcPct val="110000"/>
              </a:lnSpc>
              <a:spcBef>
                <a:spcPts val="0"/>
              </a:spcBef>
              <a:spcAft>
                <a:spcPts val="0"/>
              </a:spcAft>
              <a:buNone/>
              <a:tabLst>
                <a:tab pos="228600" algn="l"/>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b="0" dirty="0">
                <a:effectLst/>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Official training for these age groups is an integral part of the competition, and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b="0" dirty="0">
                <a:effectLst/>
                <a:latin typeface="Arial" panose="020B0604020202020204" pitchFamily="34" charset="0"/>
                <a:ea typeface="Times New Roman" panose="02020603050405020304" pitchFamily="18" charset="0"/>
                <a:cs typeface="Arial" panose="020B0604020202020204" pitchFamily="34" charset="0"/>
              </a:rPr>
              <a:t>. In exceptional cases, a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b="0" dirty="0">
                <a:effectLst/>
                <a:latin typeface="Arial" panose="020B0604020202020204" pitchFamily="34" charset="0"/>
                <a:ea typeface="Times New Roman" panose="02020603050405020304" pitchFamily="18" charset="0"/>
                <a:cs typeface="Arial" panose="020B0604020202020204" pitchFamily="34" charset="0"/>
              </a:rPr>
              <a:t> in lieu of an official training run. The Jury decision must be documented in Jury Minutes. If racing with U16 athletes, ACR U1256.4 applies, and a training run must be calendared.</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0000"/>
              </a:lnSpc>
              <a:spcBef>
                <a:spcPts val="0"/>
              </a:spcBef>
              <a:spcAft>
                <a:spcPts val="0"/>
              </a:spcAft>
              <a:buNone/>
              <a:tabLst>
                <a:tab pos="228600" algn="l"/>
                <a:tab pos="457200" algn="l"/>
                <a:tab pos="800100" algn="l"/>
                <a:tab pos="1143000" algn="l"/>
              </a:tabLst>
            </a:pPr>
            <a:endParaRPr lang="en-US" sz="20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0000"/>
              </a:lnSpc>
              <a:spcBef>
                <a:spcPts val="0"/>
              </a:spcBef>
              <a:spcAft>
                <a:spcPts val="0"/>
              </a:spcAft>
              <a:buNone/>
              <a:tabLst>
                <a:tab pos="228600" algn="l"/>
                <a:tab pos="457200" algn="l"/>
                <a:tab pos="800100" algn="l"/>
                <a:tab pos="1143000" algn="l"/>
              </a:tabLst>
            </a:pPr>
            <a:r>
              <a:rPr lang="en-US" sz="2000" b="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0" dirty="0">
                <a:effectLst/>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In addition, they must also carry either liability insurance coverage through the U.S. Ski &amp; Snowboard provider or through the Organizing Committee’s provider. </a:t>
            </a:r>
          </a:p>
          <a:p>
            <a:pPr marL="0" marR="0" indent="0" algn="just">
              <a:lnSpc>
                <a:spcPct val="110000"/>
              </a:lnSpc>
              <a:spcBef>
                <a:spcPts val="0"/>
              </a:spcBef>
              <a:spcAft>
                <a:spcPts val="0"/>
              </a:spcAft>
              <a:buNone/>
              <a:tabLst>
                <a:tab pos="228600" algn="l"/>
                <a:tab pos="457200" algn="l"/>
                <a:tab pos="800100" algn="l"/>
                <a:tab pos="11430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0000"/>
              </a:lnSpc>
              <a:spcBef>
                <a:spcPts val="600"/>
              </a:spcBef>
              <a:spcAft>
                <a:spcPts val="0"/>
              </a:spcAft>
              <a:buNone/>
              <a:tabLst>
                <a:tab pos="228600" algn="l"/>
                <a:tab pos="457200" algn="l"/>
                <a:tab pos="800100" algn="l"/>
                <a:tab pos="11430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U18 START LIMITATIONS</a:t>
            </a:r>
          </a:p>
          <a:p>
            <a:pPr marL="0" marR="0" indent="0" algn="just">
              <a:lnSpc>
                <a:spcPct val="110000"/>
              </a:lnSpc>
              <a:spcBef>
                <a:spcPts val="0"/>
              </a:spcBef>
              <a:spcAft>
                <a:spcPts val="0"/>
              </a:spcAft>
              <a:buNone/>
              <a:tabLst>
                <a:tab pos="228600" algn="l"/>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U18 start limitation for technical events has been modified to 35 (thirty-five) starts for second-year (YOB 2006) athletes; limitation for first-year (YOB 2007) athletes will remain at 30 (thirty) starts. </a:t>
            </a:r>
            <a:r>
              <a:rPr lang="en-US" sz="2000" b="0" i="1" dirty="0">
                <a:effectLst/>
                <a:latin typeface="Arial" panose="020B0604020202020204" pitchFamily="34" charset="0"/>
                <a:ea typeface="Times New Roman" panose="02020603050405020304" pitchFamily="18" charset="0"/>
                <a:cs typeface="Arial" panose="020B0604020202020204" pitchFamily="34" charset="0"/>
              </a:rPr>
              <a:t>There is no limitation for speed events (Downhill, Super G, Alpine Combined). In addition, the exception will continue for technical starts at the World Cup, World Junior Championships, Youth Olympic Games, U.S. Alpine Championships, and U18 National Championships.</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745177"/>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87C2AF-84CB-F0AD-5E55-430B0925A3FB}"/>
              </a:ext>
            </a:extLst>
          </p:cNvPr>
          <p:cNvSpPr txBox="1"/>
          <p:nvPr/>
        </p:nvSpPr>
        <p:spPr>
          <a:xfrm>
            <a:off x="299852" y="233157"/>
            <a:ext cx="8544296" cy="6247864"/>
          </a:xfrm>
          <a:prstGeom prst="rect">
            <a:avLst/>
          </a:prstGeom>
          <a:noFill/>
          <a:ln>
            <a:noFill/>
          </a:ln>
        </p:spPr>
        <p:txBody>
          <a:bodyPr wrap="square">
            <a:spAutoFit/>
          </a:bodyPr>
          <a:lstStyle/>
          <a:p>
            <a:pPr marL="457200" marR="0" indent="-45720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INTERDICTION TO CONTINUE - SLALOM</a:t>
            </a:r>
          </a:p>
          <a:p>
            <a:pPr marR="0" algn="just">
              <a:spcBef>
                <a:spcPts val="0"/>
              </a:spcBef>
              <a:spcAft>
                <a:spcPts val="0"/>
              </a:spcAft>
              <a:tabLst>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U.S. Ski &amp; Snowboard ACR Arts. U614.2.3, U661.4.1, U804.3 are now designated as “U” (non-FIS) rules to indicate competitors in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non-FIS Slalom may hike</a:t>
            </a:r>
            <a:r>
              <a:rPr lang="en-US" sz="2000" b="0" dirty="0">
                <a:effectLst/>
                <a:latin typeface="Arial" panose="020B0604020202020204" pitchFamily="34" charset="0"/>
                <a:ea typeface="Times New Roman" panose="02020603050405020304" pitchFamily="18" charset="0"/>
                <a:cs typeface="Arial" panose="020B0604020202020204" pitchFamily="34" charset="0"/>
              </a:rPr>
              <a:t> to continue passage of a missed gate and continue on course after coming to a stop. </a:t>
            </a:r>
            <a:r>
              <a:rPr lang="en-US" sz="2000" b="0" i="1" dirty="0">
                <a:effectLst/>
                <a:latin typeface="Arial" panose="020B0604020202020204" pitchFamily="34" charset="0"/>
                <a:ea typeface="Times New Roman" panose="02020603050405020304" pitchFamily="18" charset="0"/>
                <a:cs typeface="Arial" panose="020B0604020202020204" pitchFamily="34" charset="0"/>
              </a:rPr>
              <a:t>FIS rules do not allow hiking/continuing on course in any event.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RANDOM SEEDING – TRS (BUTTERFLY)</a:t>
            </a:r>
          </a:p>
          <a:p>
            <a:pPr marR="0" algn="just">
              <a:spcBef>
                <a:spcPts val="0"/>
              </a:spcBef>
              <a:spcAft>
                <a:spcPts val="0"/>
              </a:spcAft>
              <a:tabLst>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Random seeding has been approved – but is not mandatory – for scored single or multi-day events. Start Lists for run 3 and run 4 of a multi-day series will be produced using the TRS Butterfly system. </a:t>
            </a:r>
            <a:r>
              <a:rPr lang="en-US" sz="2000" b="0" i="1" dirty="0">
                <a:effectLst/>
                <a:latin typeface="Arial" panose="020B0604020202020204" pitchFamily="34" charset="0"/>
                <a:ea typeface="Times New Roman" panose="02020603050405020304" pitchFamily="18" charset="0"/>
                <a:cs typeface="Arial" panose="020B0604020202020204" pitchFamily="34" charset="0"/>
              </a:rPr>
              <a:t>If required from an athletic standpoint, Team Captains may request that the Start Referee increase the interval prior to an individual athlete’s start. (The Start Referee must announce any start interval changes over the Jury radio channel.)</a:t>
            </a:r>
            <a:r>
              <a:rPr lang="en-US" sz="2000" b="0" dirty="0">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457200" algn="l"/>
                <a:tab pos="800100" algn="l"/>
                <a:tab pos="1143000" algn="l"/>
              </a:tabLst>
            </a:pPr>
            <a:endParaRPr lang="en-US" sz="2000" b="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Athletes that are only entered in the second day of a multi-day event using TRS seeding will be inserted in the middle of the start order by class/gender for run 3.</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60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48041258"/>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19540C9-CE0C-D915-683F-02E7F124D032}"/>
              </a:ext>
            </a:extLst>
          </p:cNvPr>
          <p:cNvSpPr txBox="1"/>
          <p:nvPr/>
        </p:nvSpPr>
        <p:spPr>
          <a:xfrm>
            <a:off x="208808" y="133803"/>
            <a:ext cx="8706592" cy="5940088"/>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THE GOLDEN RULE AND TRS (BUTTERFLY) </a:t>
            </a:r>
          </a:p>
          <a:p>
            <a:pPr marL="342900" marR="0" lvl="0" indent="-342900" algn="just">
              <a:spcBef>
                <a:spcPts val="0"/>
              </a:spcBef>
              <a:spcAft>
                <a:spcPts val="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First Run: Adaptive athletes will be seeded in special groups by class/gender with start order: 16-20, 36-40, 56-60, etc., unless TRS affords them a more favorable start position.</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Second and Subsequent Runs: Adaptive athletes will start </a:t>
            </a:r>
            <a:r>
              <a:rPr lang="en-US" sz="2000" b="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 the 31st position by class/gender unless TRS affords a more favorable start position.</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SKILLSQUEST  </a:t>
            </a:r>
          </a:p>
          <a:p>
            <a:pPr marL="342900" marR="0" lvl="0" indent="-342900" algn="just">
              <a:spcBef>
                <a:spcPts val="0"/>
              </a:spcBef>
              <a:spcAft>
                <a:spcPts val="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The Jury members for a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b="0" dirty="0">
                <a:effectLst/>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r>
              <a:rPr lang="en-US" sz="2000" b="0" i="1" dirty="0">
                <a:effectLst/>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b="0" dirty="0">
                <a:effectLst/>
                <a:latin typeface="Arial" panose="020B0604020202020204" pitchFamily="34" charset="0"/>
                <a:ea typeface="Times New Roman" panose="02020603050405020304" pitchFamily="18" charset="0"/>
                <a:cs typeface="Arial" panose="020B0604020202020204" pitchFamily="34" charset="0"/>
              </a:rPr>
              <a:t> SkillsQuest events has been drafted and added to the Master Packet of Forms.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U16 NATIONALS’ SEEDING</a:t>
            </a:r>
          </a:p>
          <a:p>
            <a:pPr marR="0" algn="just">
              <a:spcBef>
                <a:spcPts val="0"/>
              </a:spcBef>
              <a:spcAft>
                <a:spcPts val="0"/>
              </a:spcAft>
              <a:tabLst>
                <a:tab pos="228600" algn="l"/>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The Super G fields will be randomized. TRS (Butterfly) will be used for Giant Slalom and Slalom seeding.</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3946145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AA6-E961-DDF9-82A9-3AC9A128ADF4}"/>
              </a:ext>
            </a:extLst>
          </p:cNvPr>
          <p:cNvSpPr>
            <a:spLocks noGrp="1"/>
          </p:cNvSpPr>
          <p:nvPr>
            <p:ph type="title"/>
          </p:nvPr>
        </p:nvSpPr>
        <p:spPr>
          <a:xfrm>
            <a:off x="484188" y="211138"/>
            <a:ext cx="8175625" cy="1006475"/>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sz="2800" b="1"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D288B6C-6E0A-773A-F70B-DD4C44F133D6}"/>
              </a:ext>
            </a:extLst>
          </p:cNvPr>
          <p:cNvSpPr>
            <a:spLocks noGrp="1"/>
          </p:cNvSpPr>
          <p:nvPr>
            <p:ph type="body" sz="quarter" idx="10"/>
          </p:nvPr>
        </p:nvSpPr>
        <p:spPr>
          <a:xfrm>
            <a:off x="579438" y="1217613"/>
            <a:ext cx="8177212" cy="4954587"/>
          </a:xfrm>
        </p:spPr>
        <p:txBody>
          <a:bodyPr/>
          <a:lstStyle/>
          <a:p>
            <a:pPr marL="0" indent="0" algn="just">
              <a:lnSpc>
                <a:spcPct val="100000"/>
              </a:lnSpc>
              <a:spcBef>
                <a:spcPts val="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In addition to the above verifications, using the U.S. Ski &amp; Snowboard website, the Race Administrator must review the following:</a:t>
            </a: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Pending Membership List</a:t>
            </a:r>
            <a:r>
              <a:rPr lang="en-US" sz="1800" dirty="0">
                <a:ea typeface="Calibri" panose="020F0502020204030204" pitchFamily="34" charset="0"/>
                <a:cs typeface="Times New Roman" panose="02020603050405020304" pitchFamily="18" charset="0"/>
              </a:rPr>
              <a:t>: </a:t>
            </a:r>
            <a:r>
              <a:rPr lang="en-US" sz="1800" b="1" i="1" dirty="0">
                <a:solidFill>
                  <a:srgbClr val="0028A8"/>
                </a:solidFill>
                <a:ea typeface="Calibri" panose="020F0502020204030204" pitchFamily="34" charset="0"/>
                <a:cs typeface="Times New Roman" panose="02020603050405020304" pitchFamily="18" charset="0"/>
              </a:rPr>
              <a:t>Competition entry and venue access not allowed</a:t>
            </a:r>
          </a:p>
          <a:p>
            <a:pPr marL="0" indent="0" algn="just">
              <a:lnSpc>
                <a:spcPct val="100000"/>
              </a:lnSpc>
              <a:spcBef>
                <a:spcPts val="0"/>
              </a:spcBef>
              <a:spcAft>
                <a:spcPts val="600"/>
              </a:spcAft>
              <a:buFont typeface="Euphemia" panose="020B0503040102020104" pitchFamily="34" charset="0"/>
              <a:buNone/>
              <a:defRPr/>
            </a:pPr>
            <a:endParaRPr lang="en-US" sz="1800" b="1" i="1" dirty="0">
              <a:solidFill>
                <a:srgbClr val="0028A8"/>
              </a:solidFill>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YOB 2005 and 2006 athletes who have not completed background screening requirements</a:t>
            </a:r>
            <a:r>
              <a:rPr lang="en-US" sz="1800" dirty="0">
                <a:ea typeface="Calibri" panose="020F0502020204030204" pitchFamily="34" charset="0"/>
                <a:cs typeface="Times New Roman" panose="02020603050405020304" pitchFamily="18" charset="0"/>
              </a:rPr>
              <a:t>: </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is 18 at the time of membership application (YOB 2005), must complete background screening prior to membership being activated</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turns 18 years of age during the competition season (YOB 2006), will receive notice of requirement for background screening. They will be given 45 days after date of birth to finalize screening; membership will be inactivated on the 46</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day.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Athletes must not be allowed to compete or forerun until background screening is successfully completed and active membership status is restored.</a:t>
            </a:r>
            <a:r>
              <a:rPr lang="en-US" sz="1800"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a:defRPr/>
            </a:pPr>
            <a:endParaRPr lang="en-US" dirty="0"/>
          </a:p>
        </p:txBody>
      </p:sp>
      <p:pic>
        <p:nvPicPr>
          <p:cNvPr id="24580" name="Content Placeholder 10">
            <a:extLst>
              <a:ext uri="{FF2B5EF4-FFF2-40B4-BE49-F238E27FC236}">
                <a16:creationId xmlns:a16="http://schemas.microsoft.com/office/drawing/2014/main" id="{2E4DEE84-60F6-9758-D07F-937292AA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30224"/>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81000" y="381000"/>
            <a:ext cx="8382000" cy="6096000"/>
          </a:xfrm>
          <a:ln>
            <a:noFill/>
          </a:ln>
        </p:spPr>
        <p:txBody>
          <a:bodyPr rtlCol="0">
            <a:noAutofit/>
          </a:bodyPr>
          <a:lstStyle/>
          <a:p>
            <a:pPr marL="0" marR="0" lvl="0" indent="0" algn="just">
              <a:lnSpc>
                <a:spcPct val="100000"/>
              </a:lnSpc>
              <a:spcBef>
                <a:spcPts val="0"/>
              </a:spcBef>
              <a:spcAft>
                <a:spcPts val="0"/>
              </a:spcAft>
              <a:buNone/>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ALPINE OFFICIALS’ CERTIFICATION MATRIX CHANGES</a:t>
            </a:r>
          </a:p>
          <a:p>
            <a:pPr marL="342900" marR="0" lvl="0" indent="-342900" algn="just">
              <a:lnSpc>
                <a:spcPct val="100000"/>
              </a:lnSpc>
              <a:spcBef>
                <a:spcPts val="0"/>
              </a:spcBef>
              <a:spcAft>
                <a:spcPts val="0"/>
              </a:spcAft>
              <a:buFont typeface="Symbol" panose="05050102010706020507" pitchFamily="18" charset="2"/>
              <a:buChar char=""/>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Referee: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minimum of 1 (one) shadow assignment must be successfully completed under the supervision of a U.S. Ski &amp; Snowboard Level 3 Alpine RF or TD (minimum Level 2 RF/TD), or FIS TD.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AO recommendation form must be submitted to the respective Divisional AO chair.</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600"/>
              </a:spcBef>
              <a:spcAft>
                <a:spcPts val="0"/>
              </a:spcAft>
              <a:buFont typeface="Symbol" panose="05050102010706020507" pitchFamily="18" charset="2"/>
              <a:buChar char=""/>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Recommendations for Advancement: </a:t>
            </a:r>
          </a:p>
          <a:p>
            <a:pPr marL="630238" marR="0" lvl="0" indent="-284163" algn="just">
              <a:lnSpc>
                <a:spcPct val="100000"/>
              </a:lnSpc>
              <a:spcBef>
                <a:spcPts val="0"/>
              </a:spcBef>
              <a:spcAft>
                <a:spcPts val="0"/>
              </a:spcAft>
              <a:buFont typeface="Times New Roman" panose="02020603050405020304" pitchFamily="18" charset="0"/>
              <a:buChar char="-"/>
              <a:tabLst>
                <a:tab pos="228600" algn="l"/>
                <a:tab pos="457200" algn="l"/>
                <a:tab pos="800100" algn="l"/>
                <a:tab pos="1143000" algn="l"/>
                <a:tab pos="228600" algn="l"/>
                <a:tab pos="8572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Recommendations for advancement must be submitted by appropriately certified officials with appropriate levels of certification.</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630238" marR="0" lvl="0" indent="-284163" algn="just">
              <a:lnSpc>
                <a:spcPct val="100000"/>
              </a:lnSpc>
              <a:spcBef>
                <a:spcPts val="0"/>
              </a:spcBef>
              <a:spcAft>
                <a:spcPts val="0"/>
              </a:spcAft>
              <a:buFont typeface="Times New Roman" panose="02020603050405020304" pitchFamily="18" charset="0"/>
              <a:buChar char="-"/>
              <a:tabLst>
                <a:tab pos="228600" algn="l"/>
                <a:tab pos="457200" algn="l"/>
                <a:tab pos="800100" algn="l"/>
                <a:tab pos="1143000" algn="l"/>
                <a:tab pos="228600" algn="l"/>
                <a:tab pos="8572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Submitted recommendations for advancement must be current: Technical events should be within two (2) seasons of submittal; Speed events should be within three (3) seasons of submittal.</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900"/>
              </a:spcBef>
              <a:spcAft>
                <a:spcPts val="0"/>
              </a:spcAft>
              <a:buNone/>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LEVEL 100 COACH REQUIREMENT - REMINDER</a:t>
            </a:r>
          </a:p>
          <a:p>
            <a:pPr marL="0" marR="0" indent="0" algn="just">
              <a:lnSpc>
                <a:spcPct val="100000"/>
              </a:lnSpc>
              <a:spcBef>
                <a:spcPts val="0"/>
              </a:spcBef>
              <a:spcAft>
                <a:spcPts val="0"/>
              </a:spcAft>
              <a:buNone/>
              <a:tabLst>
                <a:tab pos="228600" algn="l"/>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Effective Season 2025, Level 100 Coach requirement must be met in order to access the competition arena. New coaches will be granted a one-year grace period; Junior Coaches are exempt. </a:t>
            </a:r>
            <a:r>
              <a:rPr lang="en-US" sz="2000" b="0" i="1" dirty="0">
                <a:effectLst/>
                <a:latin typeface="Arial" panose="020B0604020202020204" pitchFamily="34" charset="0"/>
                <a:ea typeface="Times New Roman" panose="02020603050405020304" pitchFamily="18" charset="0"/>
                <a:cs typeface="Arial" panose="020B0604020202020204" pitchFamily="34" charset="0"/>
              </a:rPr>
              <a:t>Requirement does not prohibit an individual from coaching at the club level, it only prohibits access to the race arena at any U.S. Ski &amp; Snowboard sanctioned event.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9598090"/>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762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426162" y="685800"/>
            <a:ext cx="7727238" cy="4401205"/>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SKI CROSS</a:t>
            </a:r>
          </a:p>
          <a:p>
            <a:pPr marR="0" algn="just">
              <a:spcBef>
                <a:spcPts val="0"/>
              </a:spcBef>
              <a:spcAft>
                <a:spcPts val="0"/>
              </a:spcAft>
              <a:tabLst>
                <a:tab pos="457200" algn="l"/>
                <a:tab pos="800100" algn="l"/>
                <a:tab pos="11430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Ski Cross has been approved to move from Freeski to Alpine. Coordination for events will continue with USASA and the Hole Shot Freeski Tour.</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startAt="6"/>
              <a:tabLst>
                <a:tab pos="228600" algn="l"/>
                <a:tab pos="457200" algn="l"/>
                <a:tab pos="800100" algn="l"/>
                <a:tab pos="1143000" algn="l"/>
                <a:tab pos="228600" algn="l"/>
                <a:tab pos="74295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WIRELESS TIMING</a:t>
            </a: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non-championship events. FIS further restricts its use to FIS Level 3 and FIS Level 4 only. An application for the use of wireless timing at U.S. Ski &amp; Snowboard events has been drafted and is available in the Master Packet of Forms (MPF). </a:t>
            </a:r>
          </a:p>
          <a:p>
            <a:pPr marR="0" lvl="0" algn="just">
              <a:spcBef>
                <a:spcPts val="0"/>
              </a:spcBef>
              <a:spcAft>
                <a:spcPts val="0"/>
              </a:spcAft>
              <a:tabLst>
                <a:tab pos="228600" algn="l"/>
                <a:tab pos="457200" algn="l"/>
                <a:tab pos="800100" algn="l"/>
                <a:tab pos="1143000" algn="l"/>
                <a:tab pos="228600" algn="l"/>
                <a:tab pos="742950" algn="l"/>
                <a:tab pos="10287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jjett@cjtiming.com</a:t>
            </a:r>
            <a:r>
              <a:rPr lang="en-US" sz="2000" b="0" dirty="0">
                <a:effectLst/>
                <a:latin typeface="Arial" panose="020B0604020202020204" pitchFamily="34" charset="0"/>
                <a:ea typeface="Times New Roman" panose="02020603050405020304" pitchFamily="18" charset="0"/>
                <a:cs typeface="Arial" panose="020B0604020202020204" pitchFamily="34" charset="0"/>
              </a:rPr>
              <a:t>) or Matt Howard (</a:t>
            </a:r>
            <a:r>
              <a:rPr lang="en-US" sz="20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matt.p1timing@gmail.com</a:t>
            </a:r>
            <a:r>
              <a:rPr lang="en-US" sz="2000" b="0" dirty="0">
                <a:effectLst/>
                <a:latin typeface="Arial" panose="020B0604020202020204" pitchFamily="34" charset="0"/>
                <a:ea typeface="Times New Roman" panose="02020603050405020304" pitchFamily="18" charset="0"/>
                <a:cs typeface="Arial" panose="020B0604020202020204" pitchFamily="34" charset="0"/>
              </a:rPr>
              <a:t>) for complete details.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4731842"/>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04800" y="324643"/>
            <a:ext cx="8534400" cy="6208713"/>
          </a:xfrm>
        </p:spPr>
        <p:txBody>
          <a:bodyPr rtlCol="0">
            <a:normAutofit/>
          </a:bodyPr>
          <a:lstStyle/>
          <a:p>
            <a:pPr marL="0" marR="0" indent="0">
              <a:lnSpc>
                <a:spcPct val="100000"/>
              </a:lnSpc>
              <a:spcBef>
                <a:spcPts val="0"/>
              </a:spcBef>
              <a:spcAft>
                <a:spcPts val="0"/>
              </a:spcAft>
              <a:buNone/>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FIS COMPETITION CONTINUING EDUCATION SEASON 2024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COMPLETE STOP FOR SLALOM EVENT – INTERDICTION TO CONTINUE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614.2.3: </a:t>
            </a:r>
            <a:r>
              <a:rPr lang="en-US" sz="2000" dirty="0">
                <a:effectLst/>
                <a:latin typeface="Arial" panose="020B0604020202020204" pitchFamily="34" charset="0"/>
                <a:ea typeface="Times New Roman" panose="02020603050405020304" pitchFamily="18" charset="0"/>
                <a:cs typeface="Arial" panose="020B0604020202020204" pitchFamily="34" charset="0"/>
              </a:rPr>
              <a:t>If competitors come to a complete stop (e.g., after a fall), they must no longer continue through previous or further gates.</a:t>
            </a: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661.4.1 and 804.3: </a:t>
            </a:r>
            <a:r>
              <a:rPr lang="en-US" sz="2000" dirty="0">
                <a:effectLst/>
                <a:latin typeface="Arial" panose="020B0604020202020204" pitchFamily="34" charset="0"/>
                <a:ea typeface="Times New Roman" panose="02020603050405020304" pitchFamily="18" charset="0"/>
                <a:cs typeface="Arial" panose="020B0604020202020204" pitchFamily="34" charset="0"/>
              </a:rPr>
              <a:t>Provisions within these rules regarding climbing back up (hiking) have been stricken from the rules. </a:t>
            </a:r>
          </a:p>
          <a:p>
            <a:pPr marL="0" marR="0" lvl="0" indent="0">
              <a:lnSpc>
                <a:spcPct val="100000"/>
              </a:lnSpc>
              <a:spcBef>
                <a:spcPts val="0"/>
              </a:spcBef>
              <a:spcAft>
                <a:spcPts val="0"/>
              </a:spcAft>
              <a:buNone/>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OFFICIAL NOTICE BOARD (Also applicable at non-FIS events.)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official notice board can be replaced by an official communication channel announced at the first Team Captains’ Meeting by the Jury.</a:t>
            </a:r>
            <a:r>
              <a:rPr lang="en-US" sz="2000" b="1" dirty="0">
                <a:effectLst/>
                <a:latin typeface="Arial" panose="020B0604020202020204" pitchFamily="34" charset="0"/>
                <a:ea typeface="Times New Roman" panose="02020603050405020304" pitchFamily="18" charset="0"/>
                <a:cs typeface="Arial" panose="020B0604020202020204" pitchFamily="34" charset="0"/>
              </a:rPr>
              <a:t> [617.2.3]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DOUBLE ENTRIES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following precision of the overall Art. 215.2 is valid:</a:t>
            </a: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If two (2) competitions take place at the same site, competitors can be entered for both events</a:t>
            </a: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If two (2) competitions take place at different sites, the exceptions of ICR Art. 621.12 apply</a:t>
            </a:r>
          </a:p>
          <a:p>
            <a:pPr marL="0" indent="0" eaLnBrk="1" hangingPunct="1">
              <a:lnSpc>
                <a:spcPct val="120000"/>
              </a:lnSpc>
              <a:spcBef>
                <a:spcPts val="300"/>
              </a:spcBef>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024461"/>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1B4708F-D77D-488D-B1B4-FF37BB1A3369}"/>
              </a:ext>
            </a:extLst>
          </p:cNvPr>
          <p:cNvSpPr txBox="1"/>
          <p:nvPr/>
        </p:nvSpPr>
        <p:spPr>
          <a:xfrm>
            <a:off x="394017" y="521405"/>
            <a:ext cx="8472096" cy="5632311"/>
          </a:xfrm>
          <a:prstGeom prst="rect">
            <a:avLst/>
          </a:prstGeom>
          <a:noFill/>
          <a:ln>
            <a:noFill/>
          </a:ln>
        </p:spPr>
        <p:txBody>
          <a:bodyPr wrap="square">
            <a:spAutoFit/>
          </a:bodyPr>
          <a:lstStyle/>
          <a:p>
            <a:pPr marR="0" lvl="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DISTANCE BETWEEN GATES WITHIN TURNING POLES </a:t>
            </a:r>
          </a:p>
          <a:p>
            <a:pPr marR="0" lvl="0">
              <a:spcBef>
                <a:spcPts val="0"/>
              </a:spcBef>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(Also applicable at non-FIS events.)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distance between the gates within a delayed combination must not be less than 0.75m from either turning pole. </a:t>
            </a:r>
            <a:r>
              <a:rPr lang="en-US" sz="2000" b="1" dirty="0">
                <a:effectLst/>
                <a:latin typeface="Arial" panose="020B0604020202020204" pitchFamily="34" charset="0"/>
                <a:ea typeface="Times New Roman" panose="02020603050405020304" pitchFamily="18" charset="0"/>
                <a:cs typeface="Arial" panose="020B0604020202020204" pitchFamily="34" charset="0"/>
              </a:rPr>
              <a:t>[801.2.3]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COLOR OF SUPER G GATE PANELS </a:t>
            </a:r>
          </a:p>
          <a:p>
            <a:pPr marR="0" lvl="0">
              <a:spcBef>
                <a:spcPts val="0"/>
              </a:spcBef>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(Also applicable at non-FIS events.)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gates must be alternately red and blue. In special circumstances, where a panel color cannot be seen properly against the backdrop, (e.g., netting), the Jury can decide to use an alternative color for the gate panel for that specific gate to improve visibility. </a:t>
            </a:r>
          </a:p>
          <a:p>
            <a:pPr marR="0" lvl="0">
              <a:spcBef>
                <a:spcPts val="0"/>
              </a:spcBef>
              <a:spcAft>
                <a:spcPts val="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COMPETITOR TIES IN PARALLEL EVENTS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u="sng" dirty="0">
                <a:effectLst/>
                <a:latin typeface="Arial" panose="020B0604020202020204" pitchFamily="34" charset="0"/>
                <a:ea typeface="Times New Roman" panose="02020603050405020304" pitchFamily="18" charset="0"/>
                <a:cs typeface="Arial" panose="020B0604020202020204" pitchFamily="34" charset="0"/>
              </a:rPr>
              <a:t>Added</a:t>
            </a:r>
            <a:r>
              <a:rPr lang="en-US" sz="2000" dirty="0">
                <a:effectLst/>
                <a:latin typeface="Arial" panose="020B0604020202020204" pitchFamily="34" charset="0"/>
                <a:ea typeface="Times New Roman" panose="02020603050405020304" pitchFamily="18" charset="0"/>
                <a:cs typeface="Arial" panose="020B0604020202020204" pitchFamily="34" charset="0"/>
              </a:rPr>
              <a:t>: In case of a tie in both runs, the competitor with the lower bib will advance to the next round. </a:t>
            </a:r>
            <a:r>
              <a:rPr lang="en-US" sz="2000" b="1" dirty="0">
                <a:effectLst/>
                <a:latin typeface="Arial" panose="020B0604020202020204" pitchFamily="34" charset="0"/>
                <a:ea typeface="Times New Roman" panose="02020603050405020304" pitchFamily="18" charset="0"/>
                <a:cs typeface="Arial" panose="020B0604020202020204" pitchFamily="34" charset="0"/>
              </a:rPr>
              <a:t>[1232.4]</a:t>
            </a:r>
          </a:p>
          <a:p>
            <a:pPr marL="342900" marR="0" lvl="0" indent="-342900">
              <a:spcBef>
                <a:spcPts val="0"/>
              </a:spcBef>
              <a:spcAft>
                <a:spcPts val="0"/>
              </a:spcAft>
              <a:buFont typeface="Symbol" panose="05050102010706020507" pitchFamily="18" charset="2"/>
              <a:buChar char=""/>
            </a:pPr>
            <a:r>
              <a:rPr lang="en-US" sz="2000" u="sng" dirty="0">
                <a:effectLst/>
                <a:latin typeface="Arial" panose="020B0604020202020204" pitchFamily="34" charset="0"/>
                <a:ea typeface="Times New Roman" panose="02020603050405020304" pitchFamily="18" charset="0"/>
                <a:cs typeface="Arial" panose="020B0604020202020204" pitchFamily="34" charset="0"/>
              </a:rPr>
              <a:t>Revised</a:t>
            </a:r>
            <a:r>
              <a:rPr lang="en-US" sz="2000" dirty="0">
                <a:effectLst/>
                <a:latin typeface="Arial" panose="020B0604020202020204" pitchFamily="34" charset="0"/>
                <a:ea typeface="Times New Roman" panose="02020603050405020304" pitchFamily="18" charset="0"/>
                <a:cs typeface="Arial" panose="020B0604020202020204" pitchFamily="34" charset="0"/>
              </a:rPr>
              <a:t>: If both competitors are tied after the second run in the Final and/or the Small Final, competitors will be ranked equally (tied). They will be ordered by descending bib number. </a:t>
            </a:r>
            <a:r>
              <a:rPr lang="en-US" sz="2000" b="1" dirty="0">
                <a:effectLst/>
                <a:latin typeface="Arial" panose="020B0604020202020204" pitchFamily="34" charset="0"/>
                <a:ea typeface="Times New Roman" panose="02020603050405020304" pitchFamily="18" charset="0"/>
                <a:cs typeface="Arial" panose="020B0604020202020204" pitchFamily="34" charset="0"/>
              </a:rPr>
              <a:t>[1232.5]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0633874"/>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75E3A3-0471-FFCD-DCFF-CBD05B347E24}"/>
              </a:ext>
            </a:extLst>
          </p:cNvPr>
          <p:cNvSpPr txBox="1"/>
          <p:nvPr/>
        </p:nvSpPr>
        <p:spPr>
          <a:xfrm>
            <a:off x="228601" y="931168"/>
            <a:ext cx="8381999" cy="4847481"/>
          </a:xfrm>
          <a:prstGeom prst="rect">
            <a:avLst/>
          </a:prstGeom>
          <a:noFill/>
          <a:ln>
            <a:noFill/>
          </a:ln>
        </p:spPr>
        <p:txBody>
          <a:bodyPr wrap="square">
            <a:spAutoFit/>
          </a:bodyPr>
          <a:lstStyle/>
          <a:p>
            <a:pPr marL="0" marR="0">
              <a:spcBef>
                <a:spcPts val="600"/>
              </a:spcBef>
              <a:spcAft>
                <a:spcPts val="600"/>
              </a:spcAft>
            </a:pPr>
            <a:r>
              <a:rPr lang="en-US" sz="2000" b="1" u="sng" dirty="0">
                <a:effectLst/>
                <a:latin typeface="Arial Narrow" panose="020B0606020202030204" pitchFamily="34" charset="0"/>
                <a:ea typeface="Times New Roman" panose="02020603050405020304" pitchFamily="18" charset="0"/>
                <a:cs typeface="Times New Roman" panose="02020603050405020304" pitchFamily="18" charset="0"/>
              </a:rPr>
              <a:t>GENERAL REVIEW AND CLARIFICATION - U.S. </a:t>
            </a:r>
            <a:r>
              <a:rPr lang="en-US" sz="2000" b="1" u="sng" cap="all" dirty="0">
                <a:effectLst/>
                <a:latin typeface="Arial Narrow" panose="020B0606020202030204" pitchFamily="34" charset="0"/>
                <a:ea typeface="Times New Roman" panose="02020603050405020304" pitchFamily="18" charset="0"/>
                <a:cs typeface="Times New Roman" panose="02020603050405020304" pitchFamily="18" charset="0"/>
              </a:rPr>
              <a:t>Ski &amp; Snowboard</a:t>
            </a:r>
            <a:r>
              <a:rPr lang="en-US" sz="2000" b="1" u="sng" dirty="0">
                <a:effectLst/>
                <a:latin typeface="Arial Narrow" panose="020B0606020202030204" pitchFamily="34" charset="0"/>
                <a:ea typeface="Times New Roman" panose="02020603050405020304" pitchFamily="18" charset="0"/>
                <a:cs typeface="Times New Roman" panose="02020603050405020304" pitchFamily="18" charset="0"/>
              </a:rPr>
              <a:t> AND FIS</a:t>
            </a:r>
            <a:endParaRPr lang="en-US" sz="20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R="0" lvl="0" algn="just">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MINOR ATHLETE ABUSE PREVENTION POLICY (MAAPP) &amp; SAFESPORT CODE: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MAAPP should be implemented alongside the SafeSport Code.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Administration applies – but is not limited to – events, participation requirements, membership requirements, officials’ certification and continuing education, race arena access, volunteers, etc.</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228600" marR="0" algn="just">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Please refer to links posted on the U.S. Ski &amp; Snowboard website for access to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complete and current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information. </a:t>
            </a:r>
          </a:p>
          <a:p>
            <a:pPr marL="228600" marR="0" algn="just">
              <a:spcBef>
                <a:spcPts val="600"/>
              </a:spcBef>
              <a:spcAft>
                <a:spcPts val="600"/>
              </a:spcAft>
            </a:pPr>
            <a:r>
              <a:rPr lang="en-US" sz="1800" b="1"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usskiandsnowboard.org/safesport-athlete-safety/safesport-resources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373813"/>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04800" y="609600"/>
            <a:ext cx="8382000" cy="5181600"/>
          </a:xfrm>
        </p:spPr>
        <p:txBody>
          <a:bodyPr rtlCol="0">
            <a:normAutofit/>
          </a:bodyPr>
          <a:lstStyle/>
          <a:p>
            <a:pPr marL="0" marR="0" lvl="0" indent="0" algn="just">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MISCELLANEOUS NOTE: MAAPP &amp; SAFESPORT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L="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All information is available on the U.S. Ski &amp; Snowboard website at </a:t>
            </a:r>
            <a:r>
              <a:rPr lang="en-US" sz="1900" b="1" u="none" strike="noStrike"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The Jury is only responsible for technical matters within 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[601.4] </a:t>
            </a: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are defined as the “race arena” which is accepted as being those areas which the Jury inspects and accepts as being suitable for competitors’ presence; e.g., start arena, race course, finish arena.  </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529206"/>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414337" y="572602"/>
            <a:ext cx="8196263" cy="4401205"/>
          </a:xfrm>
          <a:prstGeom prst="rect">
            <a:avLst/>
          </a:prstGeom>
          <a:noFill/>
          <a:ln>
            <a:noFill/>
          </a:ln>
        </p:spPr>
        <p:txBody>
          <a:bodyPr wrap="square">
            <a:spAutoFit/>
          </a:bodyPr>
          <a:lstStyle/>
          <a:p>
            <a:pPr marR="0" lvl="0" algn="just">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HELMET RULES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Soft ear protection is only permitted for helmets used in Slalom. </a:t>
            </a:r>
            <a:r>
              <a:rPr lang="en-US" sz="2000" i="1" dirty="0">
                <a:effectLst/>
                <a:latin typeface="Arial" panose="020B0604020202020204" pitchFamily="34" charset="0"/>
                <a:ea typeface="Times New Roman" panose="02020603050405020304" pitchFamily="18" charset="0"/>
                <a:cs typeface="Arial" panose="020B0604020202020204" pitchFamily="34" charset="0"/>
              </a:rPr>
              <a:t>Soft ear protection is not allowed in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[U707, U807, U907, U1007, U1233, Helmet Rules] </a:t>
            </a:r>
          </a:p>
          <a:p>
            <a:pPr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U1233 has been edited as follows: In the case of issues or items not covered in Art. 1220-1233, the rules for Slalom (Art. 800) or Giant Slalom (Art. 900) must be considered.</a:t>
            </a:r>
          </a:p>
          <a:p>
            <a:pPr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Reminder</a:t>
            </a:r>
            <a:r>
              <a:rPr lang="en-US" sz="2000" dirty="0">
                <a:effectLst/>
                <a:latin typeface="Arial" panose="020B0604020202020204" pitchFamily="34" charset="0"/>
                <a:ea typeface="Times New Roman" panose="02020603050405020304" pitchFamily="18" charset="0"/>
                <a:cs typeface="Arial" panose="020B0604020202020204" pitchFamily="34" charset="0"/>
              </a:rPr>
              <a:t>: For all events, (FIS, non-FIS scored and non-scored), helmet-mounted cameras </a:t>
            </a:r>
            <a:r>
              <a:rPr lang="en-US" sz="2000" u="sng" dirty="0">
                <a:effectLst/>
                <a:latin typeface="Arial" panose="020B0604020202020204" pitchFamily="34" charset="0"/>
                <a:ea typeface="Times New Roman" panose="02020603050405020304" pitchFamily="18" charset="0"/>
                <a:cs typeface="Arial" panose="020B0604020202020204" pitchFamily="34" charset="0"/>
              </a:rPr>
              <a:t>and/or their mounts</a:t>
            </a:r>
            <a:r>
              <a:rPr lang="en-US" sz="2000" dirty="0">
                <a:effectLst/>
                <a:latin typeface="Arial" panose="020B0604020202020204" pitchFamily="34" charset="0"/>
                <a:ea typeface="Times New Roman" panose="02020603050405020304" pitchFamily="18" charset="0"/>
                <a:cs typeface="Arial" panose="020B0604020202020204" pitchFamily="34" charset="0"/>
              </a:rPr>
              <a:t> are not allowed for use by either competitors or forerunners. </a:t>
            </a:r>
          </a:p>
          <a:p>
            <a:pPr marR="0" algn="just">
              <a:spcBef>
                <a:spcPts val="0"/>
              </a:spcBef>
              <a:spcAft>
                <a:spcPts val="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helmets shall have no spoilers nor protruding parts.</a:t>
            </a:r>
          </a:p>
        </p:txBody>
      </p:sp>
    </p:spTree>
    <p:extLst>
      <p:ext uri="{BB962C8B-B14F-4D97-AF65-F5344CB8AC3E}">
        <p14:creationId xmlns:p14="http://schemas.microsoft.com/office/powerpoint/2010/main" val="2965178903"/>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0">
            <a:extLst>
              <a:ext uri="{FF2B5EF4-FFF2-40B4-BE49-F238E27FC236}">
                <a16:creationId xmlns:a16="http://schemas.microsoft.com/office/drawing/2014/main" id="{F4F69973-7E3E-CC85-47EF-CFB4EBE3E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AC21B2DC-86A5-040E-A33B-21DD089B0080}"/>
              </a:ext>
            </a:extLst>
          </p:cNvPr>
          <p:cNvSpPr>
            <a:spLocks noGrp="1"/>
          </p:cNvSpPr>
          <p:nvPr>
            <p:ph type="title"/>
          </p:nvPr>
        </p:nvSpPr>
        <p:spPr>
          <a:xfrm>
            <a:off x="304800" y="80963"/>
            <a:ext cx="8001000" cy="757237"/>
          </a:xfrm>
        </p:spPr>
        <p:txBody>
          <a:bodyPr/>
          <a:lstStyle/>
          <a:p>
            <a:pPr>
              <a:defRPr/>
            </a:pPr>
            <a:r>
              <a:rPr lang="en-US"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FORERUNNERS CLARIFICATIONS</a:t>
            </a:r>
            <a:endParaRPr lang="en-US"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2011ADA-68F3-9F8C-F11B-232FD02F1EFB}"/>
              </a:ext>
            </a:extLst>
          </p:cNvPr>
          <p:cNvSpPr>
            <a:spLocks noGrp="1"/>
          </p:cNvSpPr>
          <p:nvPr>
            <p:ph type="body" sz="quarter" idx="10"/>
          </p:nvPr>
        </p:nvSpPr>
        <p:spPr>
          <a:xfrm>
            <a:off x="304800" y="838200"/>
            <a:ext cx="8213725" cy="5724525"/>
          </a:xfrm>
        </p:spPr>
        <p:txBody>
          <a:bodyPr/>
          <a:lstStyle/>
          <a:p>
            <a:pPr marL="268287" indent="-285750" algn="just">
              <a:lnSpc>
                <a:spcPct val="100000"/>
              </a:lnSpc>
              <a:spcBef>
                <a:spcPts val="0"/>
              </a:spcBef>
              <a:spcAft>
                <a:spcPts val="0"/>
              </a:spcAft>
              <a:buFont typeface="Arial" panose="020B0604020202020204" pitchFamily="34" charset="0"/>
              <a:buChar char="•"/>
              <a:defRPr/>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 minor participants</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indent="0" algn="just">
              <a:lnSpc>
                <a:spcPct val="100000"/>
              </a:lnSpc>
              <a:spcBef>
                <a:spcPts val="600"/>
              </a:spcBef>
              <a:spcAft>
                <a:spcPts val="0"/>
              </a:spcAft>
              <a:buFont typeface="Euphemia" panose="020B0503040102020104" pitchFamily="34" charset="0"/>
              <a:buNone/>
              <a:defRPr/>
            </a:pPr>
            <a:r>
              <a:rPr lang="en-US" sz="1900" b="1" i="1" dirty="0">
                <a:solidFill>
                  <a:srgbClr val="003399"/>
                </a:solidFill>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900" b="1" i="1" u="sng" dirty="0">
                <a:solidFill>
                  <a:srgbClr val="003399"/>
                </a:solidFill>
                <a:latin typeface="Arial" panose="020B0604020202020204" pitchFamily="34" charset="0"/>
                <a:ea typeface="Times New Roman" panose="02020603050405020304" pitchFamily="18" charset="0"/>
                <a:cs typeface="Arial" panose="020B0604020202020204" pitchFamily="34" charset="0"/>
              </a:rPr>
              <a:t>are not</a:t>
            </a:r>
            <a:r>
              <a:rPr lang="en-US" sz="1900" b="1" i="1" dirty="0">
                <a:solidFill>
                  <a:srgbClr val="003399"/>
                </a:solidFill>
                <a:latin typeface="Arial" panose="020B0604020202020204" pitchFamily="34" charset="0"/>
                <a:ea typeface="Times New Roman" panose="02020603050405020304" pitchFamily="18" charset="0"/>
                <a:cs typeface="Arial" panose="020B0604020202020204" pitchFamily="34" charset="0"/>
              </a:rPr>
              <a:t> allowed.</a:t>
            </a:r>
            <a:r>
              <a:rPr lang="en-US" sz="1900" b="1" dirty="0">
                <a:solidFill>
                  <a:srgbClr val="003399"/>
                </a:solidFill>
                <a:latin typeface="Arial" panose="020B0604020202020204" pitchFamily="34" charset="0"/>
                <a:ea typeface="Times New Roman" panose="02020603050405020304" pitchFamily="18" charset="0"/>
                <a:cs typeface="Arial" panose="020B0604020202020204" pitchFamily="34" charset="0"/>
              </a:rPr>
              <a:t> </a:t>
            </a:r>
          </a:p>
          <a:p>
            <a:pPr marL="268287" indent="-285750" algn="just">
              <a:lnSpc>
                <a:spcPct val="100000"/>
              </a:lnSpc>
              <a:spcBef>
                <a:spcPts val="600"/>
              </a:spcBef>
              <a:spcAft>
                <a:spcPts val="600"/>
              </a:spcAft>
              <a:buFont typeface="Arial" panose="020B0604020202020204" pitchFamily="34" charset="0"/>
              <a:buChar char="•"/>
              <a:defRPr/>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U18 and younger forerunners, </a:t>
            </a:r>
            <a:r>
              <a:rPr lang="en-US" sz="1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including those with “General” or “Short-Term” Memberships</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9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804863" indent="-576263">
              <a:lnSpc>
                <a:spcPct val="100000"/>
              </a:lnSpc>
              <a:spcBef>
                <a:spcPts val="0"/>
              </a:spcBef>
              <a:spcAft>
                <a:spcPts val="0"/>
              </a:spcAft>
              <a:buFont typeface="Euphemia" panose="020B0503040102020104" pitchFamily="34" charset="0"/>
              <a:buNone/>
              <a:defRPr/>
            </a:pPr>
            <a:r>
              <a:rPr lang="en-US" sz="19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must be accompanied by a parent or legal guardian </a:t>
            </a:r>
            <a:r>
              <a:rPr lang="en-US" sz="1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or</a:t>
            </a:r>
          </a:p>
          <a:p>
            <a:pPr marL="804863" indent="-576263">
              <a:lnSpc>
                <a:spcPct val="100000"/>
              </a:lnSpc>
              <a:spcBef>
                <a:spcPts val="600"/>
              </a:spcBef>
              <a:spcAft>
                <a:spcPts val="600"/>
              </a:spcAft>
              <a:buFont typeface="Euphemia" panose="020B0503040102020104" pitchFamily="34" charset="0"/>
              <a:buNone/>
              <a:defRPr/>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least two (2) U.S. Ski &amp; Snowboard members with a membership that includes SafeSport training and background screening </a:t>
            </a:r>
            <a:r>
              <a:rPr lang="en-US" sz="1900" i="1" dirty="0">
                <a:solidFill>
                  <a:srgbClr val="000000"/>
                </a:solidFill>
                <a:latin typeface="Arial" panose="020B0604020202020204" pitchFamily="34" charset="0"/>
                <a:ea typeface="Times New Roman" panose="02020603050405020304" pitchFamily="18" charset="0"/>
                <a:cs typeface="Arial" panose="020B0604020202020204" pitchFamily="34" charset="0"/>
              </a:rPr>
              <a:t>(e.g., Coach w/Official, Official, Volunteer, Masters w/requirements). </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600"/>
              </a:spcBef>
              <a:spcAft>
                <a:spcPts val="0"/>
              </a:spcAft>
              <a:buFont typeface="Euphemia" panose="020B0503040102020104" pitchFamily="34" charset="0"/>
              <a:buNone/>
              <a:defRPr/>
            </a:pPr>
            <a:r>
              <a:rPr lang="en-US" sz="1900" dirty="0">
                <a:latin typeface="Arial" panose="020B0604020202020204" pitchFamily="34" charset="0"/>
                <a:ea typeface="Times New Roman" panose="02020603050405020304" pitchFamily="18"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a:defRPr/>
            </a:pPr>
            <a:endParaRPr lang="en-US" dirty="0"/>
          </a:p>
        </p:txBody>
      </p:sp>
    </p:spTree>
    <p:extLst>
      <p:ext uri="{BB962C8B-B14F-4D97-AF65-F5344CB8AC3E}">
        <p14:creationId xmlns:p14="http://schemas.microsoft.com/office/powerpoint/2010/main" val="4224847940"/>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lnSpcReduction="10000"/>
          </a:bodyPr>
          <a:lstStyle/>
          <a:p>
            <a:pPr marL="0" marR="0" lvl="0" indent="0" algn="just">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HOMOLOGATION FILES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Paper copies of homologations and homologation information posted on independent websites may be outdated.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accurate sources for course homologation data verification are the U.S. Ski &amp; Snowboard and FIS websites. </a:t>
            </a:r>
          </a:p>
          <a:p>
            <a:pPr marL="0" marR="0" indent="0" algn="just">
              <a:lnSpc>
                <a:spcPct val="100000"/>
              </a:lnSpc>
              <a:spcBef>
                <a:spcPts val="0"/>
              </a:spcBef>
              <a:spcAft>
                <a:spcPts val="0"/>
              </a:spcAft>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Please note a new inspection of an existing course (FIS or National) voids the previous homologation of an existing course.</a:t>
            </a:r>
          </a:p>
          <a:p>
            <a:pPr marL="0" marR="0" indent="0">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 files may be accessed at: </a:t>
            </a:r>
            <a:r>
              <a:rPr lang="en-US" sz="20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20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Files may also be accessed at: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lnSpc>
                <a:spcPct val="100000"/>
              </a:lnSpc>
              <a:spcBef>
                <a:spcPts val="0"/>
              </a:spcBef>
              <a:spcAft>
                <a:spcPts val="0"/>
              </a:spcAft>
              <a:buNone/>
            </a:pPr>
            <a:r>
              <a:rPr lang="en-US" sz="20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lnSpc>
                <a:spcPct val="100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M</a:t>
            </a:r>
            <a:r>
              <a:rPr lang="en-US" sz="2000" dirty="0">
                <a:effectLst/>
                <a:latin typeface="Arial" panose="020B0604020202020204" pitchFamily="34" charset="0"/>
                <a:ea typeface="Times New Roman" panose="02020603050405020304" pitchFamily="18" charset="0"/>
                <a:cs typeface="Arial" panose="020B0604020202020204" pitchFamily="34" charset="0"/>
              </a:rPr>
              <a:t>aps, photos, reports, etc., are not available at this site. </a:t>
            </a:r>
          </a:p>
          <a:p>
            <a:pPr marL="0" marR="0" indent="0">
              <a:lnSpc>
                <a:spcPct val="100000"/>
              </a:lnSpc>
              <a:spcBef>
                <a:spcPts val="0"/>
              </a:spcBef>
              <a:spcAft>
                <a:spcPts val="0"/>
              </a:spcAft>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FLUOROCARBONS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0000"/>
              </a:lnSpc>
              <a:spcBef>
                <a:spcPts val="0"/>
              </a:spcBef>
              <a:spcAft>
                <a:spcPts val="60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all events sanctioned by U.S. Ski &amp; Snowboard and by FIS, the use of fluorocarbon wax preparation is prohibited.</a:t>
            </a:r>
          </a:p>
          <a:p>
            <a:pPr marL="0" marR="0" indent="0">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44379"/>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3ADEA4A-8326-C191-404E-D7BC1DE15336}"/>
              </a:ext>
            </a:extLst>
          </p:cNvPr>
          <p:cNvSpPr txBox="1"/>
          <p:nvPr/>
        </p:nvSpPr>
        <p:spPr>
          <a:xfrm>
            <a:off x="228600" y="695960"/>
            <a:ext cx="8382000" cy="4708981"/>
          </a:xfrm>
          <a:prstGeom prst="rect">
            <a:avLst/>
          </a:prstGeom>
          <a:noFill/>
          <a:ln>
            <a:noFill/>
          </a:ln>
        </p:spPr>
        <p:txBody>
          <a:bodyPr wrap="square">
            <a:spAutoFit/>
          </a:bodyPr>
          <a:lstStyle/>
          <a:p>
            <a:pPr marR="0" lvl="0" algn="just">
              <a:spcBef>
                <a:spcPts val="0"/>
              </a:spcBef>
              <a:spcAft>
                <a:spcPts val="0"/>
              </a:spcAft>
              <a:tabLst>
                <a:tab pos="457200" algn="l"/>
                <a:tab pos="571500" algn="l"/>
                <a:tab pos="685800" algn="l"/>
                <a:tab pos="2286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ADVANTAGE – NO DISQUALIFICATION</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223.3.3 states: “Competitors shall only be disqualified if their mistake would result in an advantage for them with regard to the end result; unless the Rules state otherwise in an individual case.” </a:t>
            </a:r>
          </a:p>
          <a:p>
            <a:pPr marR="0" algn="just">
              <a:spcBef>
                <a:spcPts val="0"/>
              </a:spcBef>
              <a:spcAft>
                <a:spcPts val="0"/>
              </a:spcAft>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R="0" algn="just">
              <a:spcBef>
                <a:spcPts val="0"/>
              </a:spcBef>
              <a:spcAft>
                <a:spcPts val="0"/>
              </a:spcAft>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342900" marR="0" lvl="0" indent="-342900" algn="just">
              <a:spcBef>
                <a:spcPts val="0"/>
              </a:spcBef>
              <a:spcAft>
                <a:spcPts val="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629.1 – participates in the race under false pretenses</a:t>
            </a:r>
          </a:p>
          <a:p>
            <a:pPr marL="342900" marR="0" lvl="0" indent="-342900" algn="just">
              <a:spcBef>
                <a:spcPts val="0"/>
              </a:spcBef>
              <a:spcAft>
                <a:spcPts val="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629.2 – jeopardizes the security of persons or property or causes actual injury or damage</a:t>
            </a:r>
          </a:p>
          <a:p>
            <a:pPr marL="342900" marR="0" lvl="0" indent="-342900" algn="just">
              <a:spcBef>
                <a:spcPts val="0"/>
              </a:spcBef>
              <a:spcAft>
                <a:spcPts val="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629.3 – does not pass through a gate correctly in accordance with Art.661.4</a:t>
            </a:r>
          </a:p>
          <a:p>
            <a:pPr marL="342900" marR="0" lvl="0" indent="-342900" algn="just">
              <a:spcBef>
                <a:spcPts val="0"/>
              </a:spcBef>
              <a:spcAft>
                <a:spcPts val="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613.7 – does not start within the time limits defined by Art. 613.7.</a:t>
            </a:r>
            <a:r>
              <a:rPr lang="en-US" sz="20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0" algn="just">
              <a:spcBef>
                <a:spcPts val="0"/>
              </a:spcBef>
              <a:spcAft>
                <a:spcPts val="0"/>
              </a:spcAft>
              <a:tabLst>
                <a:tab pos="457200" algn="l"/>
                <a:tab pos="571500" algn="l"/>
                <a:tab pos="685800" algn="l"/>
              </a:tabLst>
            </a:pPr>
            <a:endParaRPr lang="en-US" sz="2000" b="1" i="1" dirty="0">
              <a:solidFill>
                <a:srgbClr val="000099"/>
              </a:solidFill>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457200" algn="l"/>
                <a:tab pos="571500" algn="l"/>
                <a:tab pos="685800" algn="l"/>
              </a:tabLst>
            </a:pPr>
            <a:r>
              <a:rPr lang="en-US" sz="2000" b="1" i="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may or may not include disqualification. [Art. 223.1.1; Art. 223.3.2]</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172214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endParaRPr lang="en-US" altLang="en-US" sz="2200" dirty="0">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contact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3078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42715" y="192087"/>
            <a:ext cx="8572685" cy="6589713"/>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3ADEA4A-8326-C191-404E-D7BC1DE15336}"/>
              </a:ext>
            </a:extLst>
          </p:cNvPr>
          <p:cNvSpPr txBox="1"/>
          <p:nvPr/>
        </p:nvSpPr>
        <p:spPr>
          <a:xfrm>
            <a:off x="223652" y="76200"/>
            <a:ext cx="8572685" cy="6740307"/>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DUE PROCESS [224.7]</a:t>
            </a:r>
          </a:p>
          <a:p>
            <a:pPr marR="0" algn="just">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Prior to the imposition of a penalty (except in cases of verbal reprimands and withdrawal of accreditation), the person accused of an offense shall be given the opportunity to present a defense at a hearing, verbally or in writing.  Defense can include, but is not limited to the following:</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Calling witnesses, including athlete, coach, Gate Judge, etc.</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Questioning witnesses – including athlete, coach, Gate Judge, etc. – upon whose testimony the Jury relies</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Consider infraction</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Hear and consider all testimony and other evidence</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Allow accused person the opportunity to present a defense and review all evidence (question witnesses, etc.)</a:t>
            </a:r>
          </a:p>
          <a:p>
            <a:pPr marL="0" marR="0" lvl="2" algn="just">
              <a:spcBef>
                <a:spcPts val="4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considering all evidence.  The Jury must adhere to the following policy:</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Consider infraction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Hear and consider all testimony and other evidence.</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Allow accused person the opportunity to present a defense and review all evidence (question witnesses, etc.)</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Deliberate</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Make a fair decision</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Review, vote, and sign prepared Jury Minutes of decision</a:t>
            </a:r>
          </a:p>
          <a:p>
            <a:pPr marL="346075" marR="0" lvl="2" indent="-346075" algn="just">
              <a:spcBef>
                <a:spcPts val="0"/>
              </a:spcBef>
              <a:spcAft>
                <a:spcPts val="0"/>
              </a:spcAft>
              <a:buFont typeface="Wingdings" panose="05000000000000000000" pitchFamily="2"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Notify affected parties</a:t>
            </a:r>
          </a:p>
        </p:txBody>
      </p:sp>
    </p:spTree>
    <p:extLst>
      <p:ext uri="{BB962C8B-B14F-4D97-AF65-F5344CB8AC3E}">
        <p14:creationId xmlns:p14="http://schemas.microsoft.com/office/powerpoint/2010/main" val="237132041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599" y="380999"/>
            <a:ext cx="8534401" cy="5715001"/>
          </a:xfrm>
        </p:spPr>
        <p:txBody>
          <a:bodyPr rtlCol="0">
            <a:normAutofit/>
          </a:bodyPr>
          <a:lstStyle/>
          <a:p>
            <a:pPr marL="0" marR="0" lvl="0" indent="0" algn="just">
              <a:lnSpc>
                <a:spcPct val="100000"/>
              </a:lnSpc>
              <a:spcBef>
                <a:spcPts val="0"/>
              </a:spcBef>
              <a:spcAft>
                <a:spcPts val="0"/>
              </a:spcAft>
              <a:buNone/>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VALID AND FALSE STARTS [613.7, 805.4] AND DELAYED STARTS [613.6, 805.3.1]</a:t>
            </a:r>
          </a:p>
          <a:p>
            <a:pPr marL="396875" marR="0" lvl="1" indent="-396875" algn="just">
              <a:lnSpc>
                <a:spcPct val="100000"/>
              </a:lnSpc>
              <a:spcBef>
                <a:spcPts val="0"/>
              </a:spcBef>
              <a:spcAft>
                <a:spcPts val="4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Early/late start violation occurs when a competitor is in the start gate and does not start within the required period with respect to the start command – “GO”!</a:t>
            </a:r>
          </a:p>
          <a:p>
            <a:pPr marL="396875" marR="0" lvl="1" indent="-396875" algn="just">
              <a:lnSpc>
                <a:spcPct val="100000"/>
              </a:lnSpc>
              <a:spcBef>
                <a:spcPts val="0"/>
              </a:spcBef>
              <a:spcAft>
                <a:spcPts val="4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 and officials must have a reasonable expectation of when a competitor may be approaching their position.  Competitors who either start early or late can minimize this expectation and potentially create an environment that is not secure.  For these reasons, early/late start violations require DSQ. </a:t>
            </a:r>
            <a:r>
              <a:rPr lang="en-US" sz="2000" b="1" dirty="0">
                <a:effectLst/>
                <a:latin typeface="Arial" panose="020B0604020202020204" pitchFamily="34" charset="0"/>
                <a:ea typeface="Times New Roman" panose="02020603050405020304" pitchFamily="18" charset="0"/>
                <a:cs typeface="Arial" panose="020B0604020202020204" pitchFamily="34" charset="0"/>
              </a:rPr>
              <a:t>[613.7, 805.4]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6875" marR="0" lvl="1" indent="-396875" algn="just">
              <a:lnSpc>
                <a:spcPct val="100000"/>
              </a:lnSpc>
              <a:spcBef>
                <a:spcPts val="0"/>
              </a:spcBef>
              <a:spcAft>
                <a:spcPts val="4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u="sng" dirty="0">
                <a:effectLst/>
                <a:latin typeface="Arial" panose="020B0604020202020204" pitchFamily="34" charset="0"/>
                <a:ea typeface="Times New Roman" panose="02020603050405020304" pitchFamily="18" charset="0"/>
                <a:cs typeface="Arial" panose="020B0604020202020204" pitchFamily="34" charset="0"/>
              </a:rPr>
              <a:t>delayed</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is one who </a:t>
            </a:r>
            <a:r>
              <a:rPr lang="en-US" sz="2000" u="sng" dirty="0">
                <a:effectLst/>
                <a:latin typeface="Arial" panose="020B0604020202020204" pitchFamily="34" charset="0"/>
                <a:ea typeface="Times New Roman" panose="02020603050405020304" pitchFamily="18" charset="0"/>
                <a:cs typeface="Arial" panose="020B0604020202020204" pitchFamily="34" charset="0"/>
              </a:rPr>
              <a:t>is not present</a:t>
            </a:r>
            <a:r>
              <a:rPr lang="en-US" sz="2000" dirty="0">
                <a:effectLst/>
                <a:latin typeface="Arial" panose="020B0604020202020204" pitchFamily="34" charset="0"/>
                <a:ea typeface="Times New Roman" panose="02020603050405020304" pitchFamily="18" charset="0"/>
                <a:cs typeface="Arial" panose="020B0604020202020204" pitchFamily="34" charset="0"/>
              </a:rPr>
              <a:t> in the start area or who is not ready to start when called </a:t>
            </a:r>
            <a:r>
              <a:rPr lang="en-US" sz="2000" b="1" dirty="0">
                <a:effectLst/>
                <a:latin typeface="Arial" panose="020B0604020202020204" pitchFamily="34" charset="0"/>
                <a:ea typeface="Times New Roman" panose="02020603050405020304" pitchFamily="18" charset="0"/>
                <a:cs typeface="Arial" panose="020B0604020202020204" pitchFamily="34" charset="0"/>
              </a:rPr>
              <a:t>[613.6, 805.3.1]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6875" marR="0" lvl="1" indent="-396875" algn="just">
              <a:lnSpc>
                <a:spcPct val="100000"/>
              </a:lnSpc>
              <a:spcBef>
                <a:spcPts val="0"/>
              </a:spcBef>
              <a:spcAft>
                <a:spcPts val="4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provisional start may be allowed by the Start Referee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a:t>
            </a:r>
            <a:r>
              <a:rPr lang="en-US" sz="2000" dirty="0">
                <a:effectLst/>
                <a:latin typeface="Arial" panose="020B0604020202020204" pitchFamily="34" charset="0"/>
                <a:ea typeface="Times New Roman" panose="02020603050405020304" pitchFamily="18" charset="0"/>
                <a:cs typeface="Arial" panose="020B0604020202020204" pitchFamily="34" charset="0"/>
              </a:rPr>
              <a:t>or the Jury (in case of doubt)</a:t>
            </a:r>
          </a:p>
          <a:p>
            <a:pPr marL="396875" marR="0" lvl="1" indent="-396875" algn="just">
              <a:lnSpc>
                <a:spcPct val="100000"/>
              </a:lnSpc>
              <a:spcBef>
                <a:spcPts val="0"/>
              </a:spcBef>
              <a:spcAft>
                <a:spcPts val="4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Athletes who are given provisional starts are subject to SANCTION, which </a:t>
            </a:r>
            <a:r>
              <a:rPr lang="en-US" sz="2000" i="1" dirty="0">
                <a:effectLst/>
                <a:latin typeface="Arial" panose="020B0604020202020204" pitchFamily="34" charset="0"/>
                <a:ea typeface="Times New Roman" panose="02020603050405020304" pitchFamily="18" charset="0"/>
                <a:cs typeface="Arial" panose="020B0604020202020204" pitchFamily="34" charset="0"/>
              </a:rPr>
              <a:t>may or may not</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DSQ. However, provisions of Art. </a:t>
            </a:r>
            <a:r>
              <a:rPr lang="en-US" sz="2000">
                <a:effectLst/>
                <a:latin typeface="Arial" panose="020B0604020202020204" pitchFamily="34" charset="0"/>
                <a:ea typeface="Times New Roman" panose="02020603050405020304" pitchFamily="18" charset="0"/>
                <a:cs typeface="Arial" panose="020B0604020202020204" pitchFamily="34" charset="0"/>
              </a:rPr>
              <a:t>223.3.3 </a:t>
            </a:r>
            <a:r>
              <a:rPr lang="en-US" sz="2000" dirty="0">
                <a:effectLst/>
                <a:latin typeface="Arial" panose="020B0604020202020204" pitchFamily="34" charset="0"/>
                <a:ea typeface="Times New Roman" panose="02020603050405020304" pitchFamily="18" charset="0"/>
                <a:cs typeface="Arial" panose="020B0604020202020204" pitchFamily="34" charset="0"/>
              </a:rPr>
              <a:t>must be met</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339687"/>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727FC0-589A-5316-23CB-A4CA43153397}"/>
              </a:ext>
            </a:extLst>
          </p:cNvPr>
          <p:cNvSpPr txBox="1"/>
          <p:nvPr/>
        </p:nvSpPr>
        <p:spPr>
          <a:xfrm>
            <a:off x="155921" y="715327"/>
            <a:ext cx="8454679" cy="5103961"/>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PROVISIONAL STARTS – IMPORTANT POINTS</a:t>
            </a:r>
          </a:p>
          <a:p>
            <a:pPr marL="342900" marR="0" lvl="0" indent="-342900" algn="just">
              <a:spcBef>
                <a:spcPts val="0"/>
              </a:spcBef>
              <a:spcAft>
                <a:spcPts val="8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An athlete who is granted a provisional start that is later found to be unjustified is subject to “sanction”</a:t>
            </a:r>
          </a:p>
          <a:p>
            <a:pPr marL="342900" marR="0" lvl="0" indent="-342900" algn="just">
              <a:spcBef>
                <a:spcPts val="0"/>
              </a:spcBef>
              <a:spcAft>
                <a:spcPts val="8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Depending on circumstances, the sanction may include a DSQ.  Prior to imposing the DSQ, Jury must decide whether or not the competitor’s later start provided an unfair advantage, e.g., improved weather conditions, etc.</a:t>
            </a:r>
          </a:p>
          <a:p>
            <a:pPr marL="342900" marR="0" lvl="0" indent="-342900" algn="just">
              <a:spcBef>
                <a:spcPts val="0"/>
              </a:spcBef>
              <a:spcAft>
                <a:spcPts val="8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competitor shall only be disqualified if their mistake would result in an advantage for them with regard to the end result, unless the Rules state otherwise in an individual case, e.g., gate fault; early/late starts. </a:t>
            </a:r>
            <a:r>
              <a:rPr lang="en-US" sz="2000" b="1" dirty="0">
                <a:effectLst/>
                <a:latin typeface="Arial" panose="020B0604020202020204" pitchFamily="34" charset="0"/>
                <a:ea typeface="Times New Roman" panose="02020603050405020304" pitchFamily="18" charset="0"/>
                <a:cs typeface="Arial" panose="020B0604020202020204" pitchFamily="34" charset="0"/>
              </a:rPr>
              <a:t>[223.3.3]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8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If a provisional start is not approved, the competitor’s status </a:t>
            </a:r>
            <a:r>
              <a:rPr lang="en-US" sz="2000" u="sng" dirty="0">
                <a:effectLst/>
                <a:latin typeface="Arial" panose="020B0604020202020204" pitchFamily="34" charset="0"/>
                <a:ea typeface="Times New Roman" panose="02020603050405020304" pitchFamily="18" charset="0"/>
                <a:cs typeface="Arial" panose="020B0604020202020204" pitchFamily="34" charset="0"/>
              </a:rPr>
              <a:t>must not</a:t>
            </a:r>
            <a:r>
              <a:rPr lang="en-US" sz="2000" dirty="0">
                <a:effectLst/>
                <a:latin typeface="Arial" panose="020B0604020202020204" pitchFamily="34" charset="0"/>
                <a:ea typeface="Times New Roman" panose="02020603050405020304" pitchFamily="18" charset="0"/>
                <a:cs typeface="Arial" panose="020B0604020202020204" pitchFamily="34" charset="0"/>
              </a:rPr>
              <a:t> be changed to DNS.  The only available option is DSQ, but then only if the provisions of Art. 223.3.3 have been met.</a:t>
            </a:r>
          </a:p>
          <a:p>
            <a:pPr marL="342900" marR="0" lvl="0" indent="-342900">
              <a:spcBef>
                <a:spcPts val="0"/>
              </a:spcBef>
              <a:spcAft>
                <a:spcPts val="0"/>
              </a:spcAft>
              <a:buFont typeface="Symbol" panose="05050102010706020507" pitchFamily="18" charset="2"/>
              <a:buChar char=""/>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1284230"/>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649C90-5EC2-7B60-50C4-0D367B2F643B}"/>
              </a:ext>
            </a:extLst>
          </p:cNvPr>
          <p:cNvSpPr txBox="1"/>
          <p:nvPr/>
        </p:nvSpPr>
        <p:spPr>
          <a:xfrm>
            <a:off x="533400" y="462945"/>
            <a:ext cx="8382000" cy="5709255"/>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COMPETITION EQUIPMENT – PROTECTORS</a:t>
            </a: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term “competition equipment” implies all items of equipment used by athletes in competitive skiing, including clothing and implements that serve a technical function. </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Competitors are allowed to protect all parts of the body with so called protectors in all events. </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It remains in the athlete's/NSA's discretion and responsibility to individually decide about the use of protectors. </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Downhill, protectors may not be integrated into the competition suit itself. </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all events these protectors must be worn </a:t>
            </a:r>
            <a:r>
              <a:rPr lang="en-US" sz="2000" u="sng" dirty="0">
                <a:effectLst/>
                <a:latin typeface="Arial" panose="020B0604020202020204" pitchFamily="34" charset="0"/>
                <a:ea typeface="Times New Roman" panose="02020603050405020304" pitchFamily="18" charset="0"/>
                <a:cs typeface="Arial" panose="020B0604020202020204" pitchFamily="34" charset="0"/>
              </a:rPr>
              <a:t>underneath</a:t>
            </a:r>
            <a:r>
              <a:rPr lang="en-US" sz="2000" dirty="0">
                <a:effectLst/>
                <a:latin typeface="Arial" panose="020B0604020202020204" pitchFamily="34" charset="0"/>
                <a:ea typeface="Times New Roman" panose="02020603050405020304" pitchFamily="18" charset="0"/>
                <a:cs typeface="Arial" panose="020B0604020202020204" pitchFamily="34" charset="0"/>
              </a:rPr>
              <a:t> the conforming competition suit. [3.5 FIS Specifications for Alpine Competition Equipment]</a:t>
            </a:r>
          </a:p>
          <a:p>
            <a:pPr marL="228600" marR="0"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only exception is forearm protection used in Super G, Giant Slalom and Slalom and shin protection used in Slalom. </a:t>
            </a:r>
          </a:p>
          <a:p>
            <a:pPr marL="228600" marR="0" algn="just">
              <a:spcBef>
                <a:spcPts val="0"/>
              </a:spcBef>
              <a:spcAft>
                <a:spcPts val="600"/>
              </a:spcAft>
            </a:pPr>
            <a:r>
              <a:rPr lang="en-US" sz="2000" b="1" i="1" u="sng"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There is no exception for knee braces; they must be worn underneath the competition suit.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33133300"/>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649C90-5EC2-7B60-50C4-0D367B2F643B}"/>
              </a:ext>
            </a:extLst>
          </p:cNvPr>
          <p:cNvSpPr txBox="1"/>
          <p:nvPr/>
        </p:nvSpPr>
        <p:spPr>
          <a:xfrm>
            <a:off x="414337" y="723535"/>
            <a:ext cx="8382000" cy="5062924"/>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COLLECTIVE OFFENSES [224.3]</a:t>
            </a:r>
          </a:p>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Commit the same offense</a:t>
            </a: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 the same time</a:t>
            </a: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Under the same circumstances</a:t>
            </a:r>
          </a:p>
          <a:p>
            <a:pPr marL="0" marR="0" indent="228600">
              <a:spcBef>
                <a:spcPts val="0"/>
              </a:spcBef>
              <a:spcAft>
                <a:spcPts val="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Jury’s decision as to one offender may be considered binding upon all offenders</a:t>
            </a: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Written decision shall include:</a:t>
            </a:r>
          </a:p>
          <a:p>
            <a:pPr marR="0" lvl="2" indent="-568325">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Names of all offenders concerned</a:t>
            </a:r>
          </a:p>
          <a:p>
            <a:pPr marR="0" lvl="2" indent="-568325">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Scope of the penalty to be assessed upon each of them</a:t>
            </a:r>
          </a:p>
          <a:p>
            <a:pPr marL="0" marR="0" indent="228600">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Decision will be delivered to each offender.</a:t>
            </a:r>
          </a:p>
          <a:p>
            <a:pPr marL="342900" marR="0" lvl="0" indent="-342900" algn="just">
              <a:spcBef>
                <a:spcPts val="600"/>
              </a:spcBef>
              <a:spcAft>
                <a:spcPts val="600"/>
              </a:spcAft>
              <a:buFont typeface="+mj-lt"/>
              <a:buAutoNum type="arabicPeriod"/>
              <a:tabLst>
                <a:tab pos="228600" algn="l"/>
                <a:tab pos="457200" algn="l"/>
                <a:tab pos="800100" algn="l"/>
                <a:tab pos="1143000" algn="l"/>
                <a:tab pos="228600" algn="l"/>
                <a:tab pos="742950" algn="l"/>
                <a:tab pos="10287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914964"/>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56784" y="230077"/>
            <a:ext cx="8534400" cy="6093976"/>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RACE ARENA vs RACE VENUE</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Jury is responsible for technical matters within 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[601.4] </a:t>
            </a:r>
          </a:p>
          <a:p>
            <a:pPr marL="0" marR="0">
              <a:spcBef>
                <a:spcPts val="12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 </a:t>
            </a:r>
            <a:r>
              <a:rPr lang="en-US" dirty="0">
                <a:effectLst/>
                <a:latin typeface="Arial" panose="020B0604020202020204" pitchFamily="34" charset="0"/>
                <a:ea typeface="Times New Roman" panose="02020603050405020304" pitchFamily="18" charset="0"/>
                <a:cs typeface="Arial" panose="020B0604020202020204" pitchFamily="34" charset="0"/>
              </a:rPr>
              <a:t>are defined as the “</a:t>
            </a:r>
            <a:r>
              <a:rPr lang="en-US" b="1" dirty="0">
                <a:effectLst/>
                <a:latin typeface="Arial" panose="020B0604020202020204" pitchFamily="34" charset="0"/>
                <a:ea typeface="Times New Roman" panose="02020603050405020304" pitchFamily="18" charset="0"/>
                <a:cs typeface="Arial" panose="020B0604020202020204" pitchFamily="34" charset="0"/>
              </a:rPr>
              <a:t>race arena</a:t>
            </a:r>
            <a:r>
              <a:rPr lang="en-US" dirty="0">
                <a:effectLst/>
                <a:latin typeface="Arial" panose="020B0604020202020204" pitchFamily="34" charset="0"/>
                <a:ea typeface="Times New Roman" panose="02020603050405020304" pitchFamily="18" charset="0"/>
                <a:cs typeface="Arial" panose="020B0604020202020204" pitchFamily="34" charset="0"/>
              </a:rPr>
              <a:t>” which is accepted as being those areas which the Jury inspects and accepts as being suitable for competitors’ presence:</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within</a:t>
            </a:r>
            <a:r>
              <a:rPr lang="en-US" dirty="0">
                <a:effectLst/>
                <a:latin typeface="Arial" panose="020B0604020202020204" pitchFamily="34" charset="0"/>
                <a:ea typeface="Times New Roman" panose="02020603050405020304" pitchFamily="18" charset="0"/>
                <a:cs typeface="Arial" panose="020B0604020202020204" pitchFamily="34" charset="0"/>
              </a:rPr>
              <a:t> (the side-to-side fencing) and</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without</a:t>
            </a:r>
            <a:r>
              <a:rPr lang="en-US" dirty="0">
                <a:effectLst/>
                <a:latin typeface="Arial" panose="020B0604020202020204" pitchFamily="34" charset="0"/>
                <a:ea typeface="Times New Roman" panose="02020603050405020304" pitchFamily="18" charset="0"/>
                <a:cs typeface="Arial" panose="020B0604020202020204" pitchFamily="34" charset="0"/>
              </a:rPr>
              <a:t> (start area and finish arena) the confines of the competition area and</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any location connected with the competition </a:t>
            </a:r>
            <a:r>
              <a:rPr lang="en-US" b="1" dirty="0">
                <a:effectLst/>
                <a:latin typeface="Arial" panose="020B0604020202020204" pitchFamily="34" charset="0"/>
                <a:ea typeface="Times New Roman" panose="02020603050405020304" pitchFamily="18" charset="0"/>
                <a:cs typeface="Arial" panose="020B0604020202020204" pitchFamily="34" charset="0"/>
              </a:rPr>
              <a:t>[223.2.1]</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a:t>
            </a:r>
            <a:r>
              <a:rPr lang="en-US" dirty="0">
                <a:effectLst/>
                <a:latin typeface="Arial" panose="020B0604020202020204" pitchFamily="34" charset="0"/>
                <a:ea typeface="Times New Roman" panose="02020603050405020304" pitchFamily="18" charset="0"/>
                <a:cs typeface="Arial" panose="020B0604020202020204" pitchFamily="34" charset="0"/>
              </a:rPr>
              <a:t> inspect and accept:  </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start and finish areas as well as the ingress and egress to these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ingress and egress to areas where media meets with athletes, coaches (upper-level events)</a:t>
            </a: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 not</a:t>
            </a:r>
            <a:r>
              <a:rPr lang="en-US" dirty="0">
                <a:effectLst/>
                <a:latin typeface="Arial" panose="020B0604020202020204" pitchFamily="34" charset="0"/>
                <a:ea typeface="Times New Roman" panose="02020603050405020304" pitchFamily="18" charset="0"/>
                <a:cs typeface="Arial" panose="020B0604020202020204" pitchFamily="34" charset="0"/>
              </a:rPr>
              <a:t> inspect or accept:</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terrain parks, public trails, meeting rooms, etc.</a:t>
            </a:r>
          </a:p>
        </p:txBody>
      </p:sp>
    </p:spTree>
    <p:extLst>
      <p:ext uri="{BB962C8B-B14F-4D97-AF65-F5344CB8AC3E}">
        <p14:creationId xmlns:p14="http://schemas.microsoft.com/office/powerpoint/2010/main" val="189961455"/>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fontScale="92500"/>
          </a:bodyPr>
          <a:lstStyle/>
          <a:p>
            <a:pPr marL="0" indent="0">
              <a:lnSpc>
                <a:spcPct val="110000"/>
              </a:lnSpc>
              <a:buNone/>
            </a:pPr>
            <a:r>
              <a:rPr lang="en-US" sz="2400" b="1" dirty="0">
                <a:latin typeface="Arial" panose="020B0604020202020204" pitchFamily="34" charset="0"/>
                <a:cs typeface="Arial" panose="020B0604020202020204" pitchFamily="34" charset="0"/>
              </a:rPr>
              <a:t>GATE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JUDGES</a:t>
            </a:r>
            <a:r>
              <a:rPr lang="en-US" sz="2400" dirty="0">
                <a:latin typeface="Arial" panose="020B0604020202020204" pitchFamily="34" charset="0"/>
                <a:cs typeface="Arial" panose="020B0604020202020204" pitchFamily="34" charset="0"/>
              </a:rPr>
              <a:t>  </a:t>
            </a:r>
          </a:p>
          <a:p>
            <a:pPr marL="0" indent="0">
              <a:lnSpc>
                <a:spcPct val="110000"/>
              </a:lnSpc>
              <a:spcBef>
                <a:spcPts val="600"/>
              </a:spcBef>
              <a:buNone/>
            </a:pPr>
            <a:r>
              <a:rPr lang="en-US" sz="2400" dirty="0">
                <a:latin typeface="Arial" panose="020B0604020202020204" pitchFamily="34" charset="0"/>
                <a:cs typeface="Arial" panose="020B0604020202020204" pitchFamily="34" charset="0"/>
              </a:rPr>
              <a:t>The Jury along with the support of the Organizing Committee may opt to not use Gate Judges for DH, DH Training, SG, SG Training, and GS, provided they take measures to cover the entire course with sufficient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members</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Advisors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Eyes of the Jury, and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Connection Coaches </a:t>
            </a:r>
            <a:r>
              <a:rPr lang="en-US" sz="2400" b="1" dirty="0">
                <a:latin typeface="Arial" panose="020B0604020202020204" pitchFamily="34" charset="0"/>
                <a:cs typeface="Arial" panose="020B0604020202020204" pitchFamily="34" charset="0"/>
              </a:rPr>
              <a:t>[U669.3]</a:t>
            </a:r>
            <a:r>
              <a:rPr lang="en-US" sz="2400" dirty="0">
                <a:latin typeface="Arial" panose="020B0604020202020204" pitchFamily="34" charset="0"/>
                <a:cs typeface="Arial" panose="020B0604020202020204" pitchFamily="34" charset="0"/>
              </a:rPr>
              <a:t>   </a:t>
            </a:r>
          </a:p>
          <a:p>
            <a:pPr marL="0" indent="0">
              <a:lnSpc>
                <a:spcPct val="110000"/>
              </a:lnSpc>
              <a:buNone/>
            </a:pPr>
            <a:r>
              <a:rPr lang="en-US" sz="2400" dirty="0">
                <a:latin typeface="Arial" panose="020B0604020202020204" pitchFamily="34" charset="0"/>
                <a:cs typeface="Arial" panose="020B0604020202020204" pitchFamily="34" charset="0"/>
              </a:rPr>
              <a:t>Slalom requires regular assignment of Gate Judges.</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Please note </a:t>
            </a:r>
            <a:r>
              <a:rPr lang="en-US" sz="2400" b="1" i="1" u="sng" dirty="0">
                <a:solidFill>
                  <a:srgbClr val="1A21A6"/>
                </a:solidFill>
                <a:latin typeface="Arial" panose="020B0604020202020204" pitchFamily="34" charset="0"/>
                <a:cs typeface="Arial" panose="020B0604020202020204" pitchFamily="34" charset="0"/>
              </a:rPr>
              <a:t>U669.3 is a non-FIS rule</a:t>
            </a:r>
            <a:r>
              <a:rPr lang="en-US" sz="2400" b="1" i="1" dirty="0">
                <a:solidFill>
                  <a:srgbClr val="1A21A6"/>
                </a:solidFill>
                <a:latin typeface="Arial" panose="020B0604020202020204" pitchFamily="34" charset="0"/>
                <a:cs typeface="Arial" panose="020B0604020202020204" pitchFamily="34" charset="0"/>
              </a:rPr>
              <a:t>. </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FIS rules require that Gate Judges be present for </a:t>
            </a:r>
            <a:r>
              <a:rPr lang="en-US" sz="2400" b="1" i="1" u="sng" dirty="0">
                <a:solidFill>
                  <a:srgbClr val="1A21A6"/>
                </a:solidFill>
                <a:latin typeface="Arial" panose="020B0604020202020204" pitchFamily="34" charset="0"/>
                <a:cs typeface="Arial" panose="020B0604020202020204" pitchFamily="34" charset="0"/>
              </a:rPr>
              <a:t>all</a:t>
            </a:r>
            <a:r>
              <a:rPr lang="en-US" sz="2400" b="1" i="1" dirty="0">
                <a:solidFill>
                  <a:srgbClr val="1A21A6"/>
                </a:solidFill>
                <a:latin typeface="Arial" panose="020B0604020202020204" pitchFamily="34" charset="0"/>
                <a:cs typeface="Arial" panose="020B0604020202020204" pitchFamily="34" charset="0"/>
              </a:rPr>
              <a:t> events. </a:t>
            </a:r>
            <a:endParaRPr lang="en-US" sz="2400" dirty="0">
              <a:solidFill>
                <a:srgbClr val="1A21A6"/>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876986"/>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42094" y="76200"/>
            <a:ext cx="8534400" cy="6345327"/>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TEAM CAPTAINS’ MEETINGS   </a:t>
            </a:r>
          </a:p>
          <a:p>
            <a:pPr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An actual meeting, attended </a:t>
            </a:r>
            <a:r>
              <a:rPr lang="en-US" sz="1800" u="sng" dirty="0">
                <a:effectLst/>
                <a:latin typeface="Arial" panose="020B0604020202020204" pitchFamily="34" charset="0"/>
                <a:ea typeface="Times New Roman" panose="02020603050405020304" pitchFamily="18" charset="0"/>
                <a:cs typeface="Arial" panose="020B0604020202020204" pitchFamily="34" charset="0"/>
              </a:rPr>
              <a:t>in person or online</a:t>
            </a:r>
            <a:r>
              <a:rPr lang="en-US" sz="1800" dirty="0">
                <a:effectLst/>
                <a:latin typeface="Arial" panose="020B0604020202020204" pitchFamily="34" charset="0"/>
                <a:ea typeface="Times New Roman" panose="02020603050405020304" pitchFamily="18" charset="0"/>
                <a:cs typeface="Arial" panose="020B0604020202020204" pitchFamily="34" charset="0"/>
              </a:rPr>
              <a:t> by Team Captains, Jury, and race officials is an inseparable part of the competition and is important for communication of Jury instructions, support of the OC, OC requests, and information as well as a critical element for risk management and liability related matters. Art. 216 and 217 apply in all cases. </a:t>
            </a:r>
            <a:r>
              <a:rPr lang="en-US" sz="1800" b="1" dirty="0">
                <a:effectLst/>
                <a:latin typeface="Arial" panose="020B0604020202020204" pitchFamily="34" charset="0"/>
                <a:ea typeface="Times New Roman" panose="02020603050405020304" pitchFamily="18" charset="0"/>
                <a:cs typeface="Arial" panose="020B0604020202020204" pitchFamily="34" charset="0"/>
              </a:rPr>
              <a:t>[604.3] </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800"/>
              </a:spcBef>
              <a:spcAft>
                <a:spcPts val="0"/>
              </a:spcAft>
              <a:tabLst>
                <a:tab pos="228600" algn="l"/>
                <a:tab pos="457200" algn="l"/>
                <a:tab pos="800100" algn="l"/>
                <a:tab pos="1143000" algn="l"/>
                <a:tab pos="228600" algn="l"/>
                <a:tab pos="74295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MINIMUM PENALTIES </a:t>
            </a:r>
          </a:p>
          <a:p>
            <a:pPr marR="0" algn="just">
              <a:spcBef>
                <a:spcPts val="0"/>
              </a:spcBef>
              <a:spcAft>
                <a:spcPts val="0"/>
              </a:spcAft>
            </a:pPr>
            <a:r>
              <a:rPr lang="en-US" sz="1800" cap="all" dirty="0">
                <a:effectLst/>
                <a:latin typeface="Arial" panose="020B0604020202020204" pitchFamily="34" charset="0"/>
                <a:ea typeface="Times New Roman" panose="02020603050405020304" pitchFamily="18" charset="0"/>
                <a:cs typeface="Arial" panose="020B0604020202020204" pitchFamily="34" charset="0"/>
              </a:rPr>
              <a:t>i</a:t>
            </a:r>
            <a:r>
              <a:rPr lang="en-US" sz="1800" dirty="0">
                <a:effectLst/>
                <a:latin typeface="Arial" panose="020B0604020202020204" pitchFamily="34" charset="0"/>
                <a:ea typeface="Times New Roman" panose="02020603050405020304" pitchFamily="18" charset="0"/>
                <a:cs typeface="Arial" panose="020B0604020202020204" pitchFamily="34" charset="0"/>
              </a:rPr>
              <a:t>f an event does not meet required minimum vertical drop (MVD), the greater of the calculated penalty, the calculated penalty plus the addition (for events that also do not meet minimum time), or the minimum penalty of 60.00, shall be applied.  </a:t>
            </a:r>
          </a:p>
          <a:p>
            <a:pPr marR="0" algn="just">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If an event meets required minimum vertical drop (MVD), the greater of the calculated penalty or the minimum penalty of 40.00 shall be applied.</a:t>
            </a:r>
          </a:p>
          <a:p>
            <a:pPr marR="0" lvl="0" algn="just">
              <a:spcBef>
                <a:spcPts val="800"/>
              </a:spcBef>
              <a:spcAft>
                <a:spcPts val="0"/>
              </a:spcAft>
              <a:tabLst>
                <a:tab pos="228600" algn="l"/>
                <a:tab pos="457200" algn="l"/>
                <a:tab pos="800100" algn="l"/>
                <a:tab pos="1143000" algn="l"/>
                <a:tab pos="228600" algn="l"/>
                <a:tab pos="74295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DOCUMENTS AND SIGNATURES</a:t>
            </a:r>
          </a:p>
          <a:p>
            <a:pPr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Rules require signatures on many documents including, but not limited to TD Report, TDTR, Jury Minutes, Team Captains’ Meeting Minutes, Report by the Referee, Protests. Signatures confirm that rules and procedures were followed; </a:t>
            </a:r>
            <a:r>
              <a:rPr lang="en-US" sz="1800" u="sng" dirty="0">
                <a:effectLst/>
                <a:latin typeface="Arial" panose="020B0604020202020204" pitchFamily="34" charset="0"/>
                <a:ea typeface="Times New Roman" panose="02020603050405020304" pitchFamily="18" charset="0"/>
                <a:cs typeface="Arial" panose="020B0604020202020204" pitchFamily="34" charset="0"/>
              </a:rPr>
              <a:t>original</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effectLst/>
                <a:latin typeface="Arial" panose="020B0604020202020204" pitchFamily="34" charset="0"/>
                <a:ea typeface="Times New Roman" panose="02020603050405020304" pitchFamily="18" charset="0"/>
                <a:cs typeface="Arial" panose="020B0604020202020204" pitchFamily="34" charset="0"/>
              </a:rPr>
              <a:t>signed</a:t>
            </a:r>
            <a:r>
              <a:rPr lang="en-US" sz="1800" dirty="0">
                <a:effectLst/>
                <a:latin typeface="Arial" panose="020B0604020202020204" pitchFamily="34" charset="0"/>
                <a:ea typeface="Times New Roman" panose="02020603050405020304" pitchFamily="18" charset="0"/>
                <a:cs typeface="Arial" panose="020B0604020202020204" pitchFamily="34" charset="0"/>
              </a:rPr>
              <a:t> documents may be required in a legal review.  </a:t>
            </a:r>
          </a:p>
          <a:p>
            <a:pPr marR="0" algn="just">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If the Technical Delegate agrees to using electronic signatures on certain documents, s/he must verify availability of legally-acceptable document signing software, e.g., DocuSign, eSign, etc., which certify signatures with time and date. </a:t>
            </a:r>
          </a:p>
          <a:p>
            <a:pPr marR="0" algn="just">
              <a:spcBef>
                <a:spcPts val="600"/>
              </a:spcBef>
              <a:spcAft>
                <a:spcPts val="0"/>
              </a:spcAft>
            </a:pPr>
            <a:r>
              <a:rPr lang="en-US" sz="1800" b="1" i="1"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Copying and pasting a facsimile of a signature is not legally acceptable. </a:t>
            </a:r>
            <a:endParaRPr lang="en-US" sz="1800"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3191401"/>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sp>
        <p:nvSpPr>
          <p:cNvPr id="6" name="TextBox 5">
            <a:extLst>
              <a:ext uri="{FF2B5EF4-FFF2-40B4-BE49-F238E27FC236}">
                <a16:creationId xmlns:a16="http://schemas.microsoft.com/office/drawing/2014/main" id="{1AB42768-7175-5869-BD69-37186BCDFF74}"/>
              </a:ext>
            </a:extLst>
          </p:cNvPr>
          <p:cNvSpPr txBox="1"/>
          <p:nvPr/>
        </p:nvSpPr>
        <p:spPr>
          <a:xfrm>
            <a:off x="264160" y="152400"/>
            <a:ext cx="8534400" cy="6771084"/>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1750" b="1" dirty="0">
                <a:effectLst/>
                <a:latin typeface="Arial" panose="020B0604020202020204" pitchFamily="34" charset="0"/>
                <a:ea typeface="Times New Roman" panose="02020603050405020304" pitchFamily="18" charset="0"/>
                <a:cs typeface="Arial" panose="020B0604020202020204" pitchFamily="34" charset="0"/>
              </a:rPr>
              <a:t>U12 and U14 AGE GROUP RULES</a:t>
            </a: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750" dirty="0">
                <a:effectLst/>
                <a:latin typeface="Arial" panose="020B0604020202020204" pitchFamily="34" charset="0"/>
                <a:ea typeface="Times New Roman" panose="02020603050405020304" pitchFamily="18" charset="0"/>
                <a:cs typeface="Arial" panose="020B0604020202020204" pitchFamily="34" charset="0"/>
              </a:rPr>
              <a:t>U12 and under competitors are only allowed to use one (1) pair of skis </a:t>
            </a:r>
            <a:r>
              <a:rPr lang="en-US" sz="1750" u="sng" dirty="0">
                <a:effectLst/>
                <a:latin typeface="Arial" panose="020B0604020202020204" pitchFamily="34" charset="0"/>
                <a:ea typeface="Times New Roman" panose="02020603050405020304" pitchFamily="18" charset="0"/>
                <a:cs typeface="Arial" panose="020B0604020202020204" pitchFamily="34" charset="0"/>
              </a:rPr>
              <a:t>in the race arena</a:t>
            </a:r>
            <a:r>
              <a:rPr lang="en-US" sz="1750" dirty="0">
                <a:effectLst/>
                <a:latin typeface="Arial" panose="020B0604020202020204" pitchFamily="34" charset="0"/>
                <a:ea typeface="Times New Roman" panose="02020603050405020304" pitchFamily="18" charset="0"/>
                <a:cs typeface="Arial" panose="020B0604020202020204" pitchFamily="34" charset="0"/>
              </a:rPr>
              <a:t> as required for an event’s inspections and competition. </a:t>
            </a:r>
            <a:r>
              <a:rPr lang="en-US" sz="1750" b="1" i="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This mandate is </a:t>
            </a:r>
            <a:r>
              <a:rPr lang="en-US" sz="1750" b="1" i="1" u="sng"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not intended</a:t>
            </a:r>
            <a:r>
              <a:rPr lang="en-US" sz="1750" b="1" i="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to preclude an athlete using a different pair of skis to freeski while not in the race arena</a:t>
            </a:r>
            <a:r>
              <a:rPr lang="en-US" sz="1750" b="1" i="1" dirty="0">
                <a:effectLst/>
                <a:latin typeface="Arial" panose="020B0604020202020204" pitchFamily="34" charset="0"/>
                <a:ea typeface="Times New Roman" panose="02020603050405020304" pitchFamily="18" charset="0"/>
                <a:cs typeface="Arial" panose="020B0604020202020204" pitchFamily="34" charset="0"/>
              </a:rPr>
              <a:t>.</a:t>
            </a:r>
            <a:r>
              <a:rPr lang="en-US" sz="175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750" dirty="0">
                <a:effectLst/>
                <a:latin typeface="Arial" panose="020B0604020202020204" pitchFamily="34" charset="0"/>
                <a:ea typeface="Times New Roman" panose="02020603050405020304" pitchFamily="18" charset="0"/>
                <a:cs typeface="Arial" panose="020B0604020202020204" pitchFamily="34" charset="0"/>
              </a:rPr>
              <a:t>Wax benches are not allowed in U14 and younger race arenas</a:t>
            </a: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750" dirty="0">
                <a:effectLst/>
                <a:latin typeface="Arial" panose="020B0604020202020204" pitchFamily="34" charset="0"/>
                <a:ea typeface="Times New Roman" panose="02020603050405020304" pitchFamily="18" charset="0"/>
                <a:cs typeface="Arial" panose="020B0604020202020204" pitchFamily="34" charset="0"/>
              </a:rPr>
              <a:t>Wax application is not allowed at a U14 and younger competition venue.  A “competition venue” is defined as the “ski resort property”</a:t>
            </a:r>
          </a:p>
          <a:p>
            <a:pPr marR="0" lvl="0" algn="just">
              <a:spcBef>
                <a:spcPts val="600"/>
              </a:spcBef>
              <a:spcAft>
                <a:spcPts val="0"/>
              </a:spcAft>
              <a:tabLst>
                <a:tab pos="228600" algn="l"/>
                <a:tab pos="457200" algn="l"/>
                <a:tab pos="800100" algn="l"/>
                <a:tab pos="1143000" algn="l"/>
                <a:tab pos="228600" algn="l"/>
                <a:tab pos="742950" algn="l"/>
                <a:tab pos="1028700" algn="l"/>
              </a:tabLst>
            </a:pPr>
            <a:r>
              <a:rPr lang="en-US" sz="1750" b="1" dirty="0">
                <a:effectLst/>
                <a:latin typeface="Arial" panose="020B0604020202020204" pitchFamily="34" charset="0"/>
                <a:ea typeface="Times New Roman" panose="02020603050405020304" pitchFamily="18" charset="0"/>
                <a:cs typeface="Arial" panose="020B0604020202020204" pitchFamily="34" charset="0"/>
              </a:rPr>
              <a:t>COURSE SETTING SPECIFICATIONS FOR MULTIPLE AGE CLASS COMPETITIONS</a:t>
            </a:r>
          </a:p>
          <a:p>
            <a:pPr marR="0" algn="just">
              <a:spcBef>
                <a:spcPts val="0"/>
              </a:spcBef>
              <a:spcAft>
                <a:spcPts val="0"/>
              </a:spcAft>
            </a:pPr>
            <a:r>
              <a:rPr lang="en-US" sz="1750" dirty="0">
                <a:effectLst/>
                <a:latin typeface="Arial" panose="020B0604020202020204" pitchFamily="34" charset="0"/>
                <a:ea typeface="Times New Roman" panose="02020603050405020304" pitchFamily="18" charset="0"/>
                <a:cs typeface="Arial" panose="020B0604020202020204" pitchFamily="34" charset="0"/>
              </a:rPr>
              <a:t>For multiple age class competitions, course setting specifications for Super G, Giant Slalom, and Slalom events are based on one class older than the youngest age class competing, e.g., U16, U14, U12, and U10 events will follow U12 specifications.  Downhill event course setting is based on the youngest age class competing.  U8, although recognized by U.S. Ski &amp; Snowboard, as well as </a:t>
            </a:r>
          </a:p>
          <a:p>
            <a:pPr marR="0" algn="just">
              <a:spcBef>
                <a:spcPts val="0"/>
              </a:spcBef>
              <a:spcAft>
                <a:spcPts val="0"/>
              </a:spcAft>
            </a:pPr>
            <a:r>
              <a:rPr lang="en-US" sz="1750" dirty="0">
                <a:effectLst/>
                <a:latin typeface="Arial" panose="020B0604020202020204" pitchFamily="34" charset="0"/>
                <a:ea typeface="Times New Roman" panose="02020603050405020304" pitchFamily="18" charset="0"/>
                <a:cs typeface="Arial" panose="020B0604020202020204" pitchFamily="34" charset="0"/>
              </a:rPr>
              <a:t>additional classes for younger competitors are established for the purpose of awards and are subject to U10 course setting specifications.  </a:t>
            </a:r>
          </a:p>
          <a:p>
            <a:pPr marR="0" algn="just">
              <a:spcBef>
                <a:spcPts val="600"/>
              </a:spcBef>
              <a:spcAft>
                <a:spcPts val="0"/>
              </a:spcAft>
            </a:pPr>
            <a:r>
              <a:rPr lang="en-US" sz="1750" dirty="0">
                <a:effectLst/>
                <a:latin typeface="Arial" panose="020B0604020202020204" pitchFamily="34" charset="0"/>
                <a:ea typeface="Times New Roman" panose="02020603050405020304" pitchFamily="18" charset="0"/>
                <a:cs typeface="Arial" panose="020B0604020202020204" pitchFamily="34" charset="0"/>
              </a:rPr>
              <a:t>These specifications </a:t>
            </a:r>
            <a:r>
              <a:rPr lang="en-US" sz="1750" u="sng" dirty="0">
                <a:effectLst/>
                <a:latin typeface="Arial" panose="020B0604020202020204" pitchFamily="34" charset="0"/>
                <a:ea typeface="Times New Roman" panose="02020603050405020304" pitchFamily="18" charset="0"/>
                <a:cs typeface="Arial" panose="020B0604020202020204" pitchFamily="34" charset="0"/>
              </a:rPr>
              <a:t>only apply to course setting; they do not apply to maximum vertical drop</a:t>
            </a:r>
            <a:r>
              <a:rPr lang="en-US" sz="1750" dirty="0">
                <a:effectLst/>
                <a:latin typeface="Arial" panose="020B0604020202020204" pitchFamily="34" charset="0"/>
                <a:ea typeface="Times New Roman" panose="02020603050405020304" pitchFamily="18" charset="0"/>
                <a:cs typeface="Arial" panose="020B0604020202020204" pitchFamily="34" charset="0"/>
              </a:rPr>
              <a:t>.   Athletes are not permitted to compete in events where the vertical drop exceeds the allowance for their actual age group. </a:t>
            </a:r>
          </a:p>
          <a:p>
            <a:pPr marR="0" algn="just">
              <a:spcBef>
                <a:spcPts val="600"/>
              </a:spcBef>
              <a:spcAft>
                <a:spcPts val="0"/>
              </a:spcAft>
            </a:pPr>
            <a:r>
              <a:rPr lang="en-US" sz="1750" b="1" i="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Example: Giant Slalom field consists of U16, U14, U12, and U10 athletes, U12 course setting specification will apply, but the maximum vertical drop of 200m for U10 athletes must be respected.</a:t>
            </a:r>
            <a:endParaRPr lang="en-US" sz="175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2402403"/>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FFEF28A-6631-443F-26CF-F48E972874F4}"/>
              </a:ext>
            </a:extLst>
          </p:cNvPr>
          <p:cNvSpPr txBox="1"/>
          <p:nvPr/>
        </p:nvSpPr>
        <p:spPr>
          <a:xfrm>
            <a:off x="89694" y="256362"/>
            <a:ext cx="8686800" cy="6017032"/>
          </a:xfrm>
          <a:prstGeom prst="rect">
            <a:avLst/>
          </a:prstGeom>
          <a:noFill/>
          <a:ln>
            <a:no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KOMBI RULES</a:t>
            </a:r>
          </a:p>
          <a:p>
            <a:pPr marR="0" lvl="0" algn="just">
              <a:spcBef>
                <a:spcPts val="0"/>
              </a:spcBef>
              <a:spcAft>
                <a:spcPts val="0"/>
              </a:spcAft>
              <a:tabLst>
                <a:tab pos="17303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Kombi events must be set using appropriately homologated hills.</a:t>
            </a:r>
          </a:p>
          <a:p>
            <a:pPr marL="285750" marR="0" lvl="0" indent="-285750" algn="just">
              <a:spcBef>
                <a:spcPts val="0"/>
              </a:spcBef>
              <a:spcAft>
                <a:spcPts val="400"/>
              </a:spcAft>
              <a:buFont typeface="Arial" panose="020B0604020202020204" pitchFamily="34" charset="0"/>
              <a:buChar char="•"/>
              <a:tabLst>
                <a:tab pos="17303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Slalom/Giant Slalom format (technical orientation) using a hill homologated for Giant Slalom </a:t>
            </a:r>
          </a:p>
          <a:p>
            <a:pPr marL="285750" marR="0" lvl="0" indent="-285750" algn="just">
              <a:spcBef>
                <a:spcPts val="0"/>
              </a:spcBef>
              <a:spcAft>
                <a:spcPts val="0"/>
              </a:spcAft>
              <a:buFont typeface="Arial" panose="020B0604020202020204" pitchFamily="34" charset="0"/>
              <a:buChar char="•"/>
              <a:tabLst>
                <a:tab pos="173038" algn="l"/>
              </a:tabLst>
            </a:pPr>
            <a:r>
              <a:rPr lang="en-US" dirty="0">
                <a:effectLst/>
                <a:latin typeface="Arial" panose="020B0604020202020204" pitchFamily="34" charset="0"/>
                <a:ea typeface="Times New Roman" panose="02020603050405020304" pitchFamily="18" charset="0"/>
                <a:cs typeface="Arial" panose="020B0604020202020204" pitchFamily="34" charset="0"/>
              </a:rPr>
              <a:t>Giant Slalom/Super G format (speed orientation) using a hill homologated for Super G</a:t>
            </a:r>
          </a:p>
          <a:p>
            <a:pPr marR="0" lvl="0" algn="just">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Rules are those that apply to the faster of the events: e.g., Slalom/Giant Slalom events are governed by Giant Slalom rules; e.g., Start commands and start intervals; helmets</a:t>
            </a:r>
          </a:p>
          <a:p>
            <a:pPr marR="0" algn="just">
              <a:spcBef>
                <a:spcPts val="600"/>
              </a:spcBef>
              <a:spcAft>
                <a:spcPts val="0"/>
              </a:spcAft>
            </a:pPr>
            <a:r>
              <a:rPr lang="en-US" b="1" dirty="0">
                <a:effectLst/>
                <a:latin typeface="Arial" panose="020B0604020202020204" pitchFamily="34" charset="0"/>
                <a:ea typeface="Times New Roman" panose="02020603050405020304" pitchFamily="18" charset="0"/>
                <a:cs typeface="Arial" panose="020B0604020202020204" pitchFamily="34" charset="0"/>
              </a:rPr>
              <a:t>U1259.10 clarifies </a:t>
            </a:r>
            <a:r>
              <a:rPr lang="en-US" dirty="0">
                <a:effectLst/>
                <a:latin typeface="Arial" panose="020B0604020202020204" pitchFamily="34" charset="0"/>
                <a:ea typeface="Times New Roman" panose="02020603050405020304" pitchFamily="18" charset="0"/>
                <a:cs typeface="Arial" panose="020B0604020202020204" pitchFamily="34" charset="0"/>
              </a:rPr>
              <a:t>In Kombi competitions, athletes must use the helmets designed for Giant Slalom, Super G, or Downhill. Athletes U14 and older must use helmets that meet the FIS standards.</a:t>
            </a:r>
          </a:p>
          <a:p>
            <a:pPr marR="0" lvl="0" algn="just">
              <a:spcBef>
                <a:spcPts val="1200"/>
              </a:spcBef>
              <a:spcAft>
                <a:spcPts val="0"/>
              </a:spcAft>
              <a:tabLst>
                <a:tab pos="228600" algn="l"/>
                <a:tab pos="457200" algn="l"/>
                <a:tab pos="800100" algn="l"/>
                <a:tab pos="1143000" algn="l"/>
                <a:tab pos="228600" algn="l"/>
                <a:tab pos="742950" algn="l"/>
                <a:tab pos="1028700" algn="l"/>
              </a:tabLst>
            </a:pP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FORCE MAJEURE</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R="0" indent="9525" algn="just">
              <a:spcBef>
                <a:spcPts val="0"/>
              </a:spcBef>
              <a:spcAft>
                <a:spcPts val="0"/>
              </a:spcAft>
              <a:tabLst>
                <a:tab pos="742950" algn="l"/>
              </a:tabLst>
            </a:pPr>
            <a:r>
              <a:rPr lang="en-US"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those uncontrollable/unexpected events (such as extreme weather, extreme surface conditions) that are not the fault of any party and that make it difficult or impossible to carry out an event.  </a:t>
            </a:r>
          </a:p>
          <a:p>
            <a:pPr marR="0" indent="9525" algn="just">
              <a:spcBef>
                <a:spcPts val="800"/>
              </a:spcBef>
              <a:spcAft>
                <a:spcPts val="0"/>
              </a:spcAft>
              <a:tabLst>
                <a:tab pos="742950" algn="l"/>
              </a:tabLst>
            </a:pPr>
            <a:r>
              <a:rPr lang="en-US" b="1" i="1" dirty="0">
                <a:solidFill>
                  <a:srgbClr val="3215AB"/>
                </a:solidFill>
                <a:effectLst/>
                <a:latin typeface="Arial" panose="020B0604020202020204" pitchFamily="34" charset="0"/>
                <a:ea typeface="Times New Roman" panose="02020603050405020304" pitchFamily="18" charset="0"/>
                <a:cs typeface="Arial" panose="020B0604020202020204" pitchFamily="34" charset="0"/>
              </a:rPr>
              <a:t>Force majeure is “uncontrollable and unexpected”; it is not “planned”.</a:t>
            </a:r>
            <a:endParaRPr lang="en-US" b="1" dirty="0">
              <a:solidFill>
                <a:srgbClr val="3215AB"/>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a:t>
            </a:r>
          </a:p>
          <a:p>
            <a:pPr marL="342900" marR="0" lvl="0" indent="-342900">
              <a:spcBef>
                <a:spcPts val="0"/>
              </a:spcBef>
              <a:spcAft>
                <a:spcPts val="0"/>
              </a:spcAft>
              <a:buFont typeface="Symbol" panose="05050102010706020507" pitchFamily="18" charset="2"/>
              <a:buChar char=""/>
              <a:tabLst>
                <a:tab pos="7429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a:t>
            </a:r>
          </a:p>
        </p:txBody>
      </p:sp>
    </p:spTree>
    <p:extLst>
      <p:ext uri="{BB962C8B-B14F-4D97-AF65-F5344CB8AC3E}">
        <p14:creationId xmlns:p14="http://schemas.microsoft.com/office/powerpoint/2010/main" val="190533440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b="1" u="sng" dirty="0">
                <a:solidFill>
                  <a:schemeClr val="tx1"/>
                </a:solidFill>
                <a:ea typeface="Times New Roman" panose="02020603050405020304" pitchFamily="18" charset="0"/>
              </a:rPr>
              <a:t>current</a:t>
            </a:r>
            <a:r>
              <a:rPr lang="en-US" sz="1800" dirty="0">
                <a:solidFill>
                  <a:schemeClr val="tx1"/>
                </a:solidFill>
                <a:ea typeface="Times New Roman" panose="02020603050405020304" pitchFamily="18" charset="0"/>
              </a:rPr>
              <a:t> </a:t>
            </a:r>
            <a:r>
              <a:rPr lang="en-US" sz="1800" dirty="0">
                <a:ea typeface="Times New Roman" panose="02020603050405020304" pitchFamily="18" charset="0"/>
              </a:rPr>
              <a:t>“Volunteer Competition Worker Registration” is required for any workers/volunteers </a:t>
            </a:r>
            <a:r>
              <a:rPr lang="en-US" sz="1800" b="1"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191750115"/>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FFEF28A-6631-443F-26CF-F48E972874F4}"/>
              </a:ext>
            </a:extLst>
          </p:cNvPr>
          <p:cNvSpPr txBox="1"/>
          <p:nvPr/>
        </p:nvSpPr>
        <p:spPr>
          <a:xfrm>
            <a:off x="167323" y="77401"/>
            <a:ext cx="8717280" cy="6704399"/>
          </a:xfrm>
          <a:prstGeom prst="rect">
            <a:avLst/>
          </a:prstGeom>
          <a:noFill/>
          <a:ln>
            <a:solidFill>
              <a:schemeClr val="bg2"/>
            </a:solidFill>
          </a:ln>
        </p:spPr>
        <p:txBody>
          <a:bodyPr wrap="square">
            <a:spAutoFit/>
          </a:bodyPr>
          <a:lstStyle/>
          <a:p>
            <a:pPr marR="0" lvl="0" algn="just">
              <a:spcBef>
                <a:spcPts val="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TENURE OF THE JURY</a:t>
            </a: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In accordance with Art. 601.4.4.2, the active tenure of the Jury begins with its first meeting and ends, if no protests are submitted, at the expiration of the protest deadlines as noted in Art. 643 (Deadlines for Submittal).  If protests are submitted, the tenure of the Jury ends after settlement of all submitted protests.</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2000"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2000" dirty="0">
                <a:effectLst/>
                <a:latin typeface="Arial" panose="020B0604020202020204" pitchFamily="34" charset="0"/>
                <a:ea typeface="Times New Roman" panose="02020603050405020304" pitchFamily="18" charset="0"/>
                <a:cs typeface="Arial" panose="020B0604020202020204" pitchFamily="34" charset="0"/>
              </a:rPr>
              <a:t> re-evaluate a previous decision</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2000"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2000" dirty="0">
                <a:effectLst/>
                <a:latin typeface="Arial" panose="020B0604020202020204" pitchFamily="34" charset="0"/>
                <a:ea typeface="Times New Roman" panose="02020603050405020304" pitchFamily="18" charset="0"/>
                <a:cs typeface="Arial" panose="020B0604020202020204" pitchFamily="34" charset="0"/>
              </a:rPr>
              <a:t> alter an athlete’s status; e.g., assign/unassign DSQ based on previously unavailable video, etc.</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Jury decisions are final except those that may be protested (641) or appealed (U647.1.1, 647.1.1)</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Jury may re-evaluate a previous decision (Art. 640.2) but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if tenure </a:t>
            </a:r>
            <a:r>
              <a:rPr lang="en-US" sz="2000" u="sng" dirty="0">
                <a:effectLst/>
                <a:latin typeface="Arial" panose="020B0604020202020204" pitchFamily="34" charset="0"/>
                <a:ea typeface="Times New Roman" panose="02020603050405020304" pitchFamily="18" charset="0"/>
                <a:cs typeface="Arial" panose="020B0604020202020204" pitchFamily="34" charset="0"/>
              </a:rPr>
              <a:t>has not ended</a:t>
            </a:r>
            <a:r>
              <a:rPr lang="en-US" sz="2000" dirty="0">
                <a:effectLst/>
                <a:latin typeface="Arial" panose="020B0604020202020204" pitchFamily="34" charset="0"/>
                <a:ea typeface="Times New Roman" panose="02020603050405020304" pitchFamily="18" charset="0"/>
                <a:cs typeface="Arial" panose="020B0604020202020204" pitchFamily="34" charset="0"/>
              </a:rPr>
              <a:t> (Art. 601.4.4.2)</a:t>
            </a:r>
          </a:p>
          <a:p>
            <a:pPr marR="0" lvl="0" algn="just">
              <a:spcBef>
                <a:spcPts val="800"/>
              </a:spcBef>
              <a:spcAft>
                <a:spcPts val="0"/>
              </a:spcAft>
              <a:tabLst>
                <a:tab pos="228600" algn="l"/>
                <a:tab pos="457200" algn="l"/>
                <a:tab pos="800100" algn="l"/>
                <a:tab pos="1143000" algn="l"/>
                <a:tab pos="228600" algn="l"/>
                <a:tab pos="74295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JURY MEMBERS AND THEIR VOTES</a:t>
            </a: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Start and Finish Referees are voting members of the Jury only for Olympic Winter Games and World Ski Championships.  For other events, they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must not</a:t>
            </a:r>
            <a:r>
              <a:rPr lang="en-US" sz="2000" dirty="0">
                <a:effectLst/>
                <a:latin typeface="Arial" panose="020B0604020202020204" pitchFamily="34" charset="0"/>
                <a:ea typeface="Times New Roman" panose="02020603050405020304" pitchFamily="18" charset="0"/>
                <a:cs typeface="Arial" panose="020B0604020202020204" pitchFamily="34" charset="0"/>
              </a:rPr>
              <a:t> be listed as “Jury Members Present”, as they have no vote; they do not sign Jury Minutes.  </a:t>
            </a:r>
            <a:r>
              <a:rPr lang="en-US" sz="2000" b="1" i="1" dirty="0">
                <a:effectLst/>
                <a:latin typeface="Arial" panose="020B0604020202020204" pitchFamily="34" charset="0"/>
                <a:ea typeface="Times New Roman" panose="02020603050405020304" pitchFamily="18" charset="0"/>
                <a:cs typeface="Arial" panose="020B0604020202020204" pitchFamily="34" charset="0"/>
              </a:rPr>
              <a:t>Marking “NO” indicates a “NO” vote; it does not mean an official does not have voting rights.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28033"/>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B8BEDB8-0FCE-40CB-9EC8-BEEC7AB398C3}"/>
              </a:ext>
            </a:extLst>
          </p:cNvPr>
          <p:cNvSpPr>
            <a:spLocks noGrp="1"/>
          </p:cNvSpPr>
          <p:nvPr>
            <p:ph type="title" idx="4294967295"/>
          </p:nvPr>
        </p:nvSpPr>
        <p:spPr>
          <a:xfrm>
            <a:off x="304800" y="76200"/>
            <a:ext cx="8229600" cy="533400"/>
          </a:xfrm>
        </p:spPr>
        <p:txBody>
          <a:bodyPr/>
          <a:lstStyle/>
          <a:p>
            <a:pPr eaLnBrk="1" hangingPunct="1">
              <a:defRPr/>
            </a:pPr>
            <a:r>
              <a:rPr lang="en-US" altLang="en-US" sz="2800" b="1" dirty="0">
                <a:solidFill>
                  <a:srgbClr val="0028A8"/>
                </a:solidFill>
                <a:effectLst>
                  <a:outerShdw blurRad="38100" dist="38100" dir="2700000" algn="tl">
                    <a:srgbClr val="000000">
                      <a:alpha val="43137"/>
                    </a:srgbClr>
                  </a:outerShdw>
                </a:effectLst>
                <a:cs typeface="Arial" charset="0"/>
              </a:rPr>
              <a:t>PLEASE REVIEW, as required</a:t>
            </a:r>
            <a:r>
              <a:rPr lang="en-US" altLang="en-US" sz="2800" b="1" dirty="0">
                <a:solidFill>
                  <a:srgbClr val="FF0000"/>
                </a:solidFill>
                <a:effectLst>
                  <a:outerShdw blurRad="38100" dist="38100" dir="2700000" algn="tl">
                    <a:srgbClr val="000000">
                      <a:alpha val="43137"/>
                    </a:srgbClr>
                  </a:outerShdw>
                </a:effectLst>
                <a:cs typeface="Arial" charset="0"/>
              </a:rPr>
              <a:t> </a:t>
            </a:r>
            <a:endParaRPr lang="en-US" altLang="en-US" sz="2800" b="1" dirty="0">
              <a:solidFill>
                <a:srgbClr val="0028A8"/>
              </a:solidFill>
              <a:effectLst>
                <a:outerShdw blurRad="38100" dist="38100" dir="2700000" algn="tl">
                  <a:srgbClr val="000000">
                    <a:alpha val="43137"/>
                  </a:srgbClr>
                </a:outerShdw>
              </a:effectLst>
              <a:cs typeface="Arial" charset="0"/>
            </a:endParaRPr>
          </a:p>
        </p:txBody>
      </p:sp>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94494" y="609600"/>
            <a:ext cx="8382000" cy="6248400"/>
          </a:xfrm>
        </p:spPr>
        <p:txBody>
          <a:bodyPr rtlCol="0">
            <a:normAutofit fontScale="85000" lnSpcReduction="20000"/>
          </a:bodyPr>
          <a:lstStyle/>
          <a:p>
            <a:pPr marL="0" indent="0" eaLnBrk="1" hangingPunct="1">
              <a:lnSpc>
                <a:spcPct val="120000"/>
              </a:lnSpc>
              <a:spcBef>
                <a:spcPts val="300"/>
              </a:spcBef>
              <a:buNone/>
              <a:defRPr/>
            </a:pPr>
            <a:r>
              <a:rPr lang="en-US" altLang="en-US" sz="2700" b="1" dirty="0">
                <a:solidFill>
                  <a:schemeClr val="tx1"/>
                </a:solidFill>
                <a:latin typeface="Arial" panose="020B0604020202020204" pitchFamily="34" charset="0"/>
                <a:cs typeface="Arial" panose="020B0604020202020204" pitchFamily="34" charset="0"/>
              </a:rPr>
              <a:t>MINOR ATHLETE ABUSE PREVENTION POLICY (MAPP</a:t>
            </a:r>
          </a:p>
          <a:p>
            <a:pPr marL="0" indent="0" eaLnBrk="1" hangingPunct="1">
              <a:lnSpc>
                <a:spcPct val="120000"/>
              </a:lnSpc>
              <a:spcBef>
                <a:spcPts val="300"/>
              </a:spcBef>
              <a:buNone/>
              <a:defRPr/>
            </a:pPr>
            <a:r>
              <a:rPr lang="en-US" altLang="en-US" sz="2700" b="1" dirty="0">
                <a:solidFill>
                  <a:schemeClr val="tx1"/>
                </a:solidFill>
                <a:latin typeface="Arial" panose="020B0604020202020204" pitchFamily="34" charset="0"/>
                <a:cs typeface="Arial" panose="020B0604020202020204" pitchFamily="34" charset="0"/>
              </a:rPr>
              <a:t>SAFESPORT TRAINING</a:t>
            </a:r>
          </a:p>
          <a:p>
            <a:pPr marL="0" indent="0">
              <a:lnSpc>
                <a:spcPct val="120000"/>
              </a:lnSpc>
              <a:spcBef>
                <a:spcPts val="1200"/>
              </a:spcBef>
              <a:spcAft>
                <a:spcPts val="0"/>
              </a:spcAft>
              <a:buNone/>
              <a:defRPr/>
            </a:pPr>
            <a:r>
              <a:rPr lang="en-US" sz="2700" b="1" u="sng" dirty="0">
                <a:solidFill>
                  <a:srgbClr val="1A21A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PLEASE NOTE</a:t>
            </a:r>
            <a:r>
              <a:rPr lang="en-US" sz="2700" b="1" dirty="0">
                <a:latin typeface="Arial" panose="020B0604020202020204" pitchFamily="34" charset="0"/>
                <a:ea typeface="Calibri" panose="020F0502020204030204" pitchFamily="34" charset="0"/>
                <a:cs typeface="Arial" panose="020B0604020202020204" pitchFamily="34" charset="0"/>
              </a:rPr>
              <a:t>: </a:t>
            </a:r>
            <a:r>
              <a:rPr lang="en-US" sz="2700" dirty="0">
                <a:latin typeface="Arial" panose="020B0604020202020204" pitchFamily="34" charset="0"/>
                <a:ea typeface="Calibri" panose="020F0502020204030204" pitchFamily="34" charset="0"/>
                <a:cs typeface="Arial" panose="020B0604020202020204" pitchFamily="34" charset="0"/>
              </a:rPr>
              <a:t>The responsibility for communication and enforcement of SafeSport and MAAPP policies is:</a:t>
            </a:r>
          </a:p>
          <a:p>
            <a:pPr>
              <a:lnSpc>
                <a:spcPct val="120000"/>
              </a:lnSpc>
              <a:spcBef>
                <a:spcPts val="0"/>
              </a:spcBef>
              <a:spcAft>
                <a:spcPts val="600"/>
              </a:spcAft>
              <a:buFont typeface="Arial" panose="020B0604020202020204" pitchFamily="34" charset="0"/>
              <a:buChar char="•"/>
              <a:defRPr/>
            </a:pPr>
            <a:r>
              <a:rPr lang="en-US" sz="2700" dirty="0">
                <a:latin typeface="Arial" panose="020B0604020202020204" pitchFamily="34" charset="0"/>
                <a:ea typeface="Calibri" panose="020F0502020204030204" pitchFamily="34" charset="0"/>
                <a:cs typeface="Arial" panose="020B0604020202020204" pitchFamily="34" charset="0"/>
              </a:rPr>
              <a:t>The responsibility of the Local Organizing Committee</a:t>
            </a:r>
          </a:p>
          <a:p>
            <a:pPr>
              <a:lnSpc>
                <a:spcPct val="120000"/>
              </a:lnSpc>
              <a:spcBef>
                <a:spcPts val="0"/>
              </a:spcBef>
              <a:spcAft>
                <a:spcPts val="600"/>
              </a:spcAft>
              <a:buFont typeface="Arial" panose="020B0604020202020204" pitchFamily="34" charset="0"/>
              <a:buChar char="•"/>
              <a:defRPr/>
            </a:pPr>
            <a:r>
              <a:rPr lang="en-US" sz="2700" dirty="0">
                <a:latin typeface="Arial" panose="020B0604020202020204" pitchFamily="34" charset="0"/>
                <a:ea typeface="Calibri" panose="020F0502020204030204" pitchFamily="34" charset="0"/>
                <a:cs typeface="Arial" panose="020B0604020202020204" pitchFamily="34" charset="0"/>
              </a:rPr>
              <a:t>Also the responsibility of other individuals and entities as set out in the MAAPP and the SafeSport Code</a:t>
            </a:r>
          </a:p>
          <a:p>
            <a:pPr>
              <a:lnSpc>
                <a:spcPct val="120000"/>
              </a:lnSpc>
              <a:spcBef>
                <a:spcPts val="300"/>
              </a:spcBef>
              <a:spcAft>
                <a:spcPts val="0"/>
              </a:spcAft>
              <a:buFont typeface="Arial" panose="020B0604020202020204" pitchFamily="34" charset="0"/>
              <a:buChar char="•"/>
              <a:defRPr/>
            </a:pPr>
            <a:r>
              <a:rPr lang="en-US" sz="2700" dirty="0">
                <a:latin typeface="Arial" panose="020B0604020202020204" pitchFamily="34" charset="0"/>
                <a:ea typeface="Calibri" panose="020F0502020204030204" pitchFamily="34" charset="0"/>
                <a:cs typeface="Arial" panose="020B0604020202020204" pitchFamily="34" charset="0"/>
              </a:rPr>
              <a:t>The Jury is only responsible for technical matters within the </a:t>
            </a:r>
            <a:r>
              <a:rPr lang="en-US" sz="2700" b="1" u="sng" dirty="0">
                <a:latin typeface="Arial" panose="020B0604020202020204" pitchFamily="34" charset="0"/>
                <a:ea typeface="Calibri" panose="020F0502020204030204" pitchFamily="34" charset="0"/>
                <a:cs typeface="Arial" panose="020B0604020202020204" pitchFamily="34" charset="0"/>
              </a:rPr>
              <a:t>closed competition areas</a:t>
            </a:r>
            <a:r>
              <a:rPr lang="en-US" sz="2700" dirty="0">
                <a:latin typeface="Arial" panose="020B0604020202020204" pitchFamily="34" charset="0"/>
                <a:ea typeface="Calibri" panose="020F0502020204030204" pitchFamily="34" charset="0"/>
                <a:cs typeface="Arial" panose="020B0604020202020204" pitchFamily="34" charset="0"/>
              </a:rPr>
              <a:t>. </a:t>
            </a:r>
            <a:r>
              <a:rPr lang="en-US" sz="2700" b="1" dirty="0">
                <a:latin typeface="Arial" panose="020B0604020202020204" pitchFamily="34" charset="0"/>
                <a:ea typeface="Calibri" panose="020F0502020204030204" pitchFamily="34" charset="0"/>
                <a:cs typeface="Arial" panose="020B0604020202020204" pitchFamily="34" charset="0"/>
              </a:rPr>
              <a:t>[601.4] </a:t>
            </a:r>
          </a:p>
          <a:p>
            <a:pPr>
              <a:lnSpc>
                <a:spcPct val="120000"/>
              </a:lnSpc>
              <a:spcBef>
                <a:spcPts val="300"/>
              </a:spcBef>
              <a:spcAft>
                <a:spcPts val="0"/>
              </a:spcAft>
              <a:buFont typeface="Arial" panose="020B0604020202020204" pitchFamily="34" charset="0"/>
              <a:buChar char="•"/>
              <a:defRPr/>
            </a:pPr>
            <a:r>
              <a:rPr lang="en-US" sz="2700" dirty="0">
                <a:latin typeface="Arial" panose="020B0604020202020204" pitchFamily="34" charset="0"/>
                <a:ea typeface="Calibri" panose="020F0502020204030204" pitchFamily="34" charset="0"/>
                <a:cs typeface="Arial" panose="020B0604020202020204" pitchFamily="34" charset="0"/>
              </a:rPr>
              <a:t>The </a:t>
            </a:r>
            <a:r>
              <a:rPr lang="en-US" sz="2700" b="1" u="sng" dirty="0">
                <a:latin typeface="Arial" panose="020B0604020202020204" pitchFamily="34" charset="0"/>
                <a:ea typeface="Calibri" panose="020F0502020204030204" pitchFamily="34" charset="0"/>
                <a:cs typeface="Arial" panose="020B0604020202020204" pitchFamily="34" charset="0"/>
              </a:rPr>
              <a:t>closed competition areas</a:t>
            </a:r>
            <a:r>
              <a:rPr lang="en-US" sz="2700" b="1" dirty="0">
                <a:latin typeface="Arial" panose="020B0604020202020204" pitchFamily="34" charset="0"/>
                <a:ea typeface="Calibri" panose="020F0502020204030204" pitchFamily="34" charset="0"/>
                <a:cs typeface="Arial" panose="020B0604020202020204" pitchFamily="34" charset="0"/>
              </a:rPr>
              <a:t> </a:t>
            </a:r>
            <a:r>
              <a:rPr lang="en-US" sz="2700" dirty="0">
                <a:latin typeface="Arial" panose="020B0604020202020204" pitchFamily="34" charset="0"/>
                <a:ea typeface="Calibri" panose="020F0502020204030204" pitchFamily="34" charset="0"/>
                <a:cs typeface="Arial" panose="020B0604020202020204" pitchFamily="34" charset="0"/>
              </a:rPr>
              <a:t>are defined as the “race arena” which is accepted as being those areas which the Jury inspects and accepts as being suitable for competitors’ presence: </a:t>
            </a:r>
          </a:p>
          <a:p>
            <a:pPr marL="0" indent="0">
              <a:lnSpc>
                <a:spcPct val="120000"/>
              </a:lnSpc>
              <a:spcBef>
                <a:spcPts val="0"/>
              </a:spcBef>
              <a:spcAft>
                <a:spcPts val="0"/>
              </a:spcAft>
              <a:buFont typeface="Euphemia" panose="020B0503040102020104" pitchFamily="34" charset="0"/>
              <a:buNone/>
              <a:defRPr/>
            </a:pPr>
            <a:r>
              <a:rPr lang="en-US" sz="2700" dirty="0">
                <a:latin typeface="Arial" panose="020B0604020202020204" pitchFamily="34" charset="0"/>
                <a:ea typeface="Calibri" panose="020F0502020204030204" pitchFamily="34" charset="0"/>
                <a:cs typeface="Arial" panose="020B0604020202020204" pitchFamily="34" charset="0"/>
              </a:rPr>
              <a:t>      - start arena </a:t>
            </a:r>
          </a:p>
          <a:p>
            <a:pPr marL="0" indent="0">
              <a:lnSpc>
                <a:spcPct val="120000"/>
              </a:lnSpc>
              <a:spcBef>
                <a:spcPts val="0"/>
              </a:spcBef>
              <a:spcAft>
                <a:spcPts val="0"/>
              </a:spcAft>
              <a:buFont typeface="Euphemia" panose="020B0503040102020104" pitchFamily="34" charset="0"/>
              <a:buNone/>
              <a:defRPr/>
            </a:pPr>
            <a:r>
              <a:rPr lang="en-US" sz="2700" dirty="0">
                <a:latin typeface="Arial" panose="020B0604020202020204" pitchFamily="34" charset="0"/>
                <a:ea typeface="Calibri" panose="020F0502020204030204" pitchFamily="34" charset="0"/>
                <a:cs typeface="Arial" panose="020B0604020202020204" pitchFamily="34" charset="0"/>
              </a:rPr>
              <a:t>      - race course </a:t>
            </a:r>
          </a:p>
          <a:p>
            <a:pPr marL="0" indent="0">
              <a:lnSpc>
                <a:spcPct val="120000"/>
              </a:lnSpc>
              <a:spcBef>
                <a:spcPts val="0"/>
              </a:spcBef>
              <a:spcAft>
                <a:spcPts val="0"/>
              </a:spcAft>
              <a:buFont typeface="Euphemia" panose="020B0503040102020104" pitchFamily="34" charset="0"/>
              <a:buNone/>
              <a:defRPr/>
            </a:pPr>
            <a:r>
              <a:rPr lang="en-US" sz="2700" dirty="0">
                <a:latin typeface="Arial" panose="020B0604020202020204" pitchFamily="34" charset="0"/>
                <a:ea typeface="Calibri" panose="020F0502020204030204" pitchFamily="34" charset="0"/>
                <a:cs typeface="Arial" panose="020B0604020202020204" pitchFamily="34" charset="0"/>
              </a:rPr>
              <a:t>      - finish arena. </a:t>
            </a:r>
          </a:p>
          <a:p>
            <a:pPr marL="0" indent="0" eaLnBrk="1" hangingPunct="1">
              <a:lnSpc>
                <a:spcPct val="120000"/>
              </a:lnSpc>
              <a:spcBef>
                <a:spcPts val="300"/>
              </a:spcBef>
              <a:buNone/>
              <a:defRPr/>
            </a:pPr>
            <a:endParaRPr lang="en-US" altLang="en-US" sz="2700" b="1"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74437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61BA30F-38F0-F1A9-D4CE-80C00F35064D}"/>
              </a:ext>
            </a:extLst>
          </p:cNvPr>
          <p:cNvSpPr>
            <a:spLocks noGrp="1"/>
          </p:cNvSpPr>
          <p:nvPr>
            <p:ph type="title"/>
          </p:nvPr>
        </p:nvSpPr>
        <p:spPr>
          <a:xfrm>
            <a:off x="381000" y="209550"/>
            <a:ext cx="8229600" cy="701675"/>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U.S. Ski &amp; Snowboard </a:t>
            </a:r>
            <a:r>
              <a:rPr lang="en-US" altLang="en-US" sz="2400" u="sng"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EXCEPTIONAL</a:t>
            </a: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ATHLETE </a:t>
            </a:r>
            <a:b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a:t>
            </a:r>
          </a:p>
        </p:txBody>
      </p:sp>
      <p:sp>
        <p:nvSpPr>
          <p:cNvPr id="78851" name="Content Placeholder 2">
            <a:extLst>
              <a:ext uri="{FF2B5EF4-FFF2-40B4-BE49-F238E27FC236}">
                <a16:creationId xmlns:a16="http://schemas.microsoft.com/office/drawing/2014/main" id="{1F9708BF-B184-69C6-2033-665BD71F2286}"/>
              </a:ext>
            </a:extLst>
          </p:cNvPr>
          <p:cNvSpPr>
            <a:spLocks noGrp="1" noChangeArrowheads="1"/>
          </p:cNvSpPr>
          <p:nvPr>
            <p:ph idx="4294967295"/>
          </p:nvPr>
        </p:nvSpPr>
        <p:spPr>
          <a:xfrm>
            <a:off x="381000" y="990600"/>
            <a:ext cx="8432800" cy="5657850"/>
          </a:xfrm>
        </p:spPr>
        <p:txBody>
          <a:bodyPr/>
          <a:lstStyle/>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The</a:t>
            </a:r>
            <a:r>
              <a:rPr lang="en-US" altLang="en-US" sz="1800" b="1"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U.S. Ski &amp; Snowboard </a:t>
            </a:r>
            <a:r>
              <a:rPr lang="en-US" altLang="en-US" sz="1800" b="1" u="sng" dirty="0">
                <a:solidFill>
                  <a:srgbClr val="3232DC"/>
                </a:solidFill>
                <a:latin typeface="Arial" panose="020B0604020202020204" pitchFamily="34" charset="0"/>
                <a:cs typeface="Arial" panose="020B0604020202020204" pitchFamily="34" charset="0"/>
              </a:rPr>
              <a:t>Exceptional</a:t>
            </a:r>
            <a:r>
              <a:rPr lang="en-US" altLang="en-US" sz="1800" dirty="0">
                <a:latin typeface="Arial" panose="020B0604020202020204" pitchFamily="34" charset="0"/>
                <a:cs typeface="Arial" panose="020B0604020202020204" pitchFamily="34" charset="0"/>
              </a:rPr>
              <a:t> Athlete ‘Ski Up’ Assumption of Risk, Release and </a:t>
            </a:r>
            <a:r>
              <a:rPr lang="en-US" altLang="en-US" sz="1800" dirty="0">
                <a:solidFill>
                  <a:schemeClr val="tx1"/>
                </a:solidFill>
                <a:latin typeface="Arial" panose="020B0604020202020204" pitchFamily="34" charset="0"/>
                <a:cs typeface="Arial" panose="020B0604020202020204" pitchFamily="34" charset="0"/>
              </a:rPr>
              <a:t>Indemnity Agreement" allows exceptional athletes to compete in an age group competition with a class of competitors which are older than the age group designated by U.S. Ski &amp; Snowboard.  The intention of the authorization is to accommodate the very top athletes nationally, </a:t>
            </a:r>
            <a:r>
              <a:rPr lang="en-US" altLang="en-US" sz="1800" b="1" i="1" dirty="0">
                <a:solidFill>
                  <a:schemeClr val="tx1"/>
                </a:solidFill>
                <a:latin typeface="Arial" panose="020B0604020202020204" pitchFamily="34" charset="0"/>
                <a:cs typeface="Arial" panose="020B0604020202020204" pitchFamily="34" charset="0"/>
              </a:rPr>
              <a:t>but only in the events in which they are normally eligible and only in the specific competitions authorized by the </a:t>
            </a:r>
            <a:r>
              <a:rPr lang="en-US" altLang="en-US" sz="1800" b="1" i="1" u="sng" dirty="0">
                <a:solidFill>
                  <a:schemeClr val="tx1"/>
                </a:solidFill>
                <a:latin typeface="Arial" panose="020B0604020202020204" pitchFamily="34" charset="0"/>
                <a:cs typeface="Arial" panose="020B0604020202020204" pitchFamily="34" charset="0"/>
              </a:rPr>
              <a:t>U.S. Ski &amp; Snowboard National Development Director.  </a:t>
            </a:r>
            <a:endParaRPr lang="en-US" altLang="en-US" sz="18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Ski-Up Agreements </a:t>
            </a:r>
            <a:r>
              <a:rPr lang="en-US" altLang="en-US" sz="1800" u="sng" dirty="0">
                <a:latin typeface="Arial" panose="020B0604020202020204" pitchFamily="34" charset="0"/>
                <a:cs typeface="Arial" panose="020B0604020202020204" pitchFamily="34" charset="0"/>
              </a:rPr>
              <a:t>cannot</a:t>
            </a:r>
            <a:r>
              <a:rPr lang="en-US" altLang="en-US" sz="1800" dirty="0">
                <a:latin typeface="Arial" panose="020B0604020202020204" pitchFamily="34" charset="0"/>
                <a:cs typeface="Arial" panose="020B0604020202020204" pitchFamily="34" charset="0"/>
              </a:rPr>
              <a:t> be applied for on-site</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Ski-Up Agreements </a:t>
            </a:r>
            <a:r>
              <a:rPr lang="en-US" altLang="en-US" sz="1800" u="sng" dirty="0">
                <a:latin typeface="Arial" panose="020B0604020202020204" pitchFamily="34" charset="0"/>
                <a:cs typeface="Arial" panose="020B0604020202020204" pitchFamily="34" charset="0"/>
              </a:rPr>
              <a:t>are not accepted</a:t>
            </a:r>
            <a:r>
              <a:rPr lang="en-US" altLang="en-US" sz="1800" dirty="0">
                <a:latin typeface="Arial" panose="020B0604020202020204" pitchFamily="34" charset="0"/>
                <a:cs typeface="Arial" panose="020B0604020202020204" pitchFamily="34" charset="0"/>
              </a:rPr>
              <a:t> by all U.S. Ski &amp; Snowboard Regions/Divisions     </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 copy of an approved Ski-Up Agreement </a:t>
            </a:r>
            <a:r>
              <a:rPr lang="en-US" altLang="en-US" sz="1800" u="sng" dirty="0">
                <a:latin typeface="Arial" panose="020B0604020202020204" pitchFamily="34" charset="0"/>
                <a:cs typeface="Arial" panose="020B0604020202020204" pitchFamily="34" charset="0"/>
              </a:rPr>
              <a:t>must</a:t>
            </a:r>
            <a:r>
              <a:rPr lang="en-US" altLang="en-US" sz="1800" dirty="0">
                <a:latin typeface="Arial" panose="020B0604020202020204" pitchFamily="34" charset="0"/>
                <a:cs typeface="Arial" panose="020B0604020202020204" pitchFamily="34" charset="0"/>
              </a:rPr>
              <a:t> accompany the entry </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 Ski-Up Agreement should not be applied for Forerunners</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Contact appropriate Region/Division Office for a copy of the agreement and for more information regarding the application process.</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If a Region/Division allows athletes to “ski down”; a similar process is in place. </a:t>
            </a:r>
          </a:p>
          <a:p>
            <a:pPr marL="0" indent="0" eaLnBrk="1" hangingPunct="1">
              <a:lnSpc>
                <a:spcPct val="100000"/>
              </a:lnSpc>
              <a:spcBef>
                <a:spcPts val="600"/>
              </a:spcBef>
              <a:buNone/>
            </a:pPr>
            <a:r>
              <a:rPr lang="en-US" altLang="en-US" sz="1800" b="1" i="1" dirty="0">
                <a:solidFill>
                  <a:srgbClr val="3232DC"/>
                </a:solidFill>
                <a:latin typeface="Arial" panose="020B0604020202020204" pitchFamily="34" charset="0"/>
                <a:cs typeface="Arial" panose="020B0604020202020204" pitchFamily="34" charset="0"/>
              </a:rPr>
              <a:t>FIS does not recognize ski-up requests!</a:t>
            </a:r>
            <a:endParaRPr lang="en-US" altLang="en-US" sz="1800" b="1" dirty="0">
              <a:solidFill>
                <a:srgbClr val="3232DC"/>
              </a:solidFill>
              <a:latin typeface="Arial" panose="020B0604020202020204" pitchFamily="34" charset="0"/>
              <a:cs typeface="Arial" panose="020B0604020202020204" pitchFamily="34" charset="0"/>
            </a:endParaRPr>
          </a:p>
        </p:txBody>
      </p:sp>
      <p:pic>
        <p:nvPicPr>
          <p:cNvPr id="78852" name="Content Placeholder 10">
            <a:extLst>
              <a:ext uri="{FF2B5EF4-FFF2-40B4-BE49-F238E27FC236}">
                <a16:creationId xmlns:a16="http://schemas.microsoft.com/office/drawing/2014/main" id="{6EEFA677-EB73-081B-0158-6780CD3E8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11410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D1AA950-914D-483D-A859-63153D411650}"/>
              </a:ext>
            </a:extLst>
          </p:cNvPr>
          <p:cNvSpPr>
            <a:spLocks noGrp="1"/>
          </p:cNvSpPr>
          <p:nvPr>
            <p:ph type="title"/>
          </p:nvPr>
        </p:nvSpPr>
        <p:spPr>
          <a:xfrm>
            <a:off x="152400" y="-30163"/>
            <a:ext cx="8229600" cy="552451"/>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C</a:t>
            </a:r>
            <a:r>
              <a:rPr lang="en-US" altLang="en-US" sz="24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larifications</a:t>
            </a:r>
            <a:endPar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77827" name="Content Placeholder 2">
            <a:extLst>
              <a:ext uri="{FF2B5EF4-FFF2-40B4-BE49-F238E27FC236}">
                <a16:creationId xmlns:a16="http://schemas.microsoft.com/office/drawing/2014/main" id="{7B72874C-01D5-90C3-67C0-B6A139E4E386}"/>
              </a:ext>
            </a:extLst>
          </p:cNvPr>
          <p:cNvSpPr>
            <a:spLocks noGrp="1" noChangeArrowheads="1"/>
          </p:cNvSpPr>
          <p:nvPr>
            <p:ph idx="4294967295"/>
          </p:nvPr>
        </p:nvSpPr>
        <p:spPr>
          <a:xfrm>
            <a:off x="152400" y="522288"/>
            <a:ext cx="8731250" cy="5954712"/>
          </a:xfrm>
        </p:spPr>
        <p:txBody>
          <a:bodyPr/>
          <a:lstStyle/>
          <a:p>
            <a:pPr marL="0" indent="0" eaLnBrk="1" hangingPunct="1">
              <a:lnSpc>
                <a:spcPct val="12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“but only in the events in which they are: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 </a:t>
            </a:r>
            <a:r>
              <a:rPr lang="en-US" altLang="en-US" sz="2000" b="1" i="1" u="sng" dirty="0">
                <a:solidFill>
                  <a:schemeClr val="tx1"/>
                </a:solidFill>
                <a:latin typeface="Arial" panose="020B0604020202020204" pitchFamily="34" charset="0"/>
                <a:cs typeface="Arial" panose="020B0604020202020204" pitchFamily="34" charset="0"/>
              </a:rPr>
              <a:t>normally eligible</a:t>
            </a:r>
            <a:r>
              <a:rPr lang="en-US" altLang="en-US" sz="2000" b="1" i="1" dirty="0">
                <a:solidFill>
                  <a:schemeClr val="tx1"/>
                </a:solidFill>
                <a:latin typeface="Arial" panose="020B0604020202020204" pitchFamily="34" charset="0"/>
                <a:cs typeface="Arial" panose="020B0604020202020204" pitchFamily="34" charset="0"/>
              </a:rPr>
              <a:t> and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 </a:t>
            </a:r>
            <a:r>
              <a:rPr lang="en-US" altLang="en-US" sz="2000" b="1" i="1" u="sng" dirty="0">
                <a:solidFill>
                  <a:schemeClr val="tx1"/>
                </a:solidFill>
                <a:latin typeface="Arial" panose="020B0604020202020204" pitchFamily="34" charset="0"/>
                <a:cs typeface="Arial" panose="020B0604020202020204" pitchFamily="34" charset="0"/>
              </a:rPr>
              <a:t>only in the specific competitions</a:t>
            </a:r>
            <a:r>
              <a:rPr lang="en-US" altLang="en-US" sz="2000" b="1" i="1" dirty="0">
                <a:solidFill>
                  <a:schemeClr val="tx1"/>
                </a:solidFill>
                <a:latin typeface="Arial" panose="020B0604020202020204" pitchFamily="34" charset="0"/>
                <a:cs typeface="Arial" panose="020B0604020202020204" pitchFamily="34" charset="0"/>
              </a:rPr>
              <a:t> authorized by the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U.S. Ski &amp; Snowboard National Development Director.“ </a:t>
            </a:r>
          </a:p>
          <a:p>
            <a:pPr marL="0" indent="0" eaLnBrk="1" hangingPunct="1">
              <a:lnSpc>
                <a:spcPct val="100000"/>
              </a:lnSpc>
              <a:spcBef>
                <a:spcPts val="600"/>
              </a:spcBef>
              <a:buFont typeface="Euphemia" panose="020B0503040102020104" pitchFamily="34" charset="0"/>
              <a:buNone/>
              <a:defRPr/>
            </a:pPr>
            <a:endParaRPr lang="en-US" altLang="en-US" sz="2000" b="1" i="1"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spcBef>
                <a:spcPts val="60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What does this mean?</a:t>
            </a:r>
          </a:p>
          <a:p>
            <a:pPr marL="576263" indent="-293688" algn="just">
              <a:lnSpc>
                <a:spcPct val="100000"/>
              </a:lnSpc>
              <a:spcBef>
                <a:spcPts val="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U14 and younger athletes are not “normally eligible” to participate in Downhill, so an </a:t>
            </a:r>
            <a:r>
              <a:rPr lang="en-US"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U12 or younger</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U14 cannot compete/forerun in a Downhill</a:t>
            </a:r>
          </a:p>
          <a:p>
            <a:pPr marL="576263" indent="-293688" algn="just">
              <a:lnSpc>
                <a:spcPct val="100000"/>
              </a:lnSpc>
              <a:spcBef>
                <a:spcPts val="60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U10 and younger athletes are not “normally eligible” to participate in Super G, so an </a:t>
            </a:r>
            <a:r>
              <a:rPr lang="en-US"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U10 or younger</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U12 cannot compete/forerun in a Super G</a:t>
            </a:r>
          </a:p>
          <a:p>
            <a:pPr marL="576263" indent="-293688" algn="just">
              <a:lnSpc>
                <a:spcPct val="100000"/>
              </a:lnSpc>
              <a:spcBef>
                <a:spcPts val="60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Development Director may limit a Ski Up to a particular event; e.g., may only ski up in Slalom</a:t>
            </a:r>
          </a:p>
        </p:txBody>
      </p:sp>
      <p:pic>
        <p:nvPicPr>
          <p:cNvPr id="79876" name="Content Placeholder 10">
            <a:extLst>
              <a:ext uri="{FF2B5EF4-FFF2-40B4-BE49-F238E27FC236}">
                <a16:creationId xmlns:a16="http://schemas.microsoft.com/office/drawing/2014/main" id="{126EE436-90BD-0D5D-D8A9-16789DE80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303182"/>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F3E07-09E8-4307-A188-8141F3AFDD84}"/>
              </a:ext>
            </a:extLst>
          </p:cNvPr>
          <p:cNvSpPr>
            <a:spLocks noGrp="1"/>
          </p:cNvSpPr>
          <p:nvPr>
            <p:ph idx="4294967295"/>
          </p:nvPr>
        </p:nvSpPr>
        <p:spPr>
          <a:xfrm>
            <a:off x="457200" y="1295400"/>
            <a:ext cx="8470900" cy="4419600"/>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a:t>
            </a:r>
            <a:r>
              <a:rPr lang="en-US" sz="7200" b="1" cap="all"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 &amp; Snowboard </a:t>
            </a: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MATRIX </a:t>
            </a:r>
            <a:r>
              <a:rPr lang="en-US" sz="7200" dirty="0">
                <a:latin typeface="Arial" panose="020B0604020202020204" pitchFamily="34" charset="0"/>
                <a:cs typeface="Arial" panose="020B0604020202020204" pitchFamily="34" charset="0"/>
              </a:rPr>
              <a:t>is available on the U.S. Ski &amp; Snowboard website: </a:t>
            </a:r>
            <a:r>
              <a:rPr lang="en-US" sz="7200" b="1" dirty="0">
                <a:solidFill>
                  <a:srgbClr val="0070C0"/>
                </a:solidFill>
                <a:latin typeface="Arial" panose="020B0604020202020204" pitchFamily="34" charset="0"/>
                <a:cs typeface="Arial" panose="020B0604020202020204" pitchFamily="34" charset="0"/>
              </a:rPr>
              <a:t>usskiandsnowboard.org</a:t>
            </a:r>
            <a:r>
              <a:rPr lang="en-US" sz="7200" dirty="0">
                <a:solidFill>
                  <a:srgbClr val="0070C0"/>
                </a:solidFill>
                <a:latin typeface="Arial" panose="020B0604020202020204" pitchFamily="34" charset="0"/>
                <a:cs typeface="Arial" panose="020B0604020202020204" pitchFamily="34" charset="0"/>
              </a:rPr>
              <a:t> </a:t>
            </a:r>
          </a:p>
          <a:p>
            <a:pPr marL="0" indent="0" eaLnBrk="1" fontAlgn="auto" hangingPunct="1">
              <a:lnSpc>
                <a:spcPct val="120000"/>
              </a:lnSpc>
              <a:spcBef>
                <a:spcPts val="1800"/>
              </a:spcBef>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a:t>
            </a:r>
            <a:r>
              <a:rPr lang="en-US" sz="7200" b="1" cap="all"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 &amp; Snowboard COURSE </a:t>
            </a: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SETTING MATRIX </a:t>
            </a:r>
            <a:r>
              <a:rPr lang="en-US" sz="7200" dirty="0">
                <a:latin typeface="Arial" panose="020B0604020202020204" pitchFamily="34" charset="0"/>
                <a:cs typeface="Arial" panose="020B0604020202020204" pitchFamily="34" charset="0"/>
              </a:rPr>
              <a:t>is available on the U.S. Ski &amp; Snowboard website: </a:t>
            </a:r>
            <a:r>
              <a:rPr lang="en-US" sz="7200" b="1" dirty="0">
                <a:solidFill>
                  <a:srgbClr val="0070C0"/>
                </a:solidFill>
                <a:latin typeface="Arial" panose="020B0604020202020204" pitchFamily="34" charset="0"/>
                <a:cs typeface="Arial" panose="020B0604020202020204" pitchFamily="34" charset="0"/>
              </a:rPr>
              <a:t>usskiandsnowboard.org</a:t>
            </a:r>
            <a:r>
              <a:rPr lang="en-US" sz="7200" dirty="0">
                <a:solidFill>
                  <a:srgbClr val="0070C0"/>
                </a:solidFill>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marL="0" indent="0" eaLnBrk="1" fontAlgn="auto" hangingPunct="1">
              <a:lnSpc>
                <a:spcPct val="120000"/>
              </a:lnSpc>
              <a:spcBef>
                <a:spcPts val="1800"/>
              </a:spcBef>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HOMOLOGATION FILES </a:t>
            </a:r>
            <a:r>
              <a:rPr lang="en-US" sz="7200" dirty="0">
                <a:latin typeface="Arial" panose="020B0604020202020204" pitchFamily="34" charset="0"/>
                <a:cs typeface="Arial" panose="020B0604020202020204" pitchFamily="34" charset="0"/>
              </a:rPr>
              <a:t>are available on the U.S. Ski &amp; Snowboard website (login required) and the FIS website.  These are the </a:t>
            </a:r>
            <a:r>
              <a:rPr lang="en-US" sz="7200" u="sng" dirty="0">
                <a:latin typeface="Arial" panose="020B0604020202020204" pitchFamily="34" charset="0"/>
                <a:cs typeface="Arial" panose="020B0604020202020204" pitchFamily="34" charset="0"/>
              </a:rPr>
              <a:t>only</a:t>
            </a:r>
            <a:r>
              <a:rPr lang="en-US" sz="7200" dirty="0">
                <a:latin typeface="Arial" panose="020B0604020202020204" pitchFamily="34" charset="0"/>
                <a:cs typeface="Arial" panose="020B0604020202020204" pitchFamily="34" charset="0"/>
              </a:rPr>
              <a:t> accurate sources for course homologation data verification. </a:t>
            </a:r>
          </a:p>
          <a:p>
            <a:pPr>
              <a:lnSpc>
                <a:spcPct val="120000"/>
              </a:lnSpc>
              <a:spcBef>
                <a:spcPts val="1200"/>
              </a:spcBef>
              <a:buFont typeface="Wingdings" panose="05000000000000000000" pitchFamily="2" charset="2"/>
              <a:buChar char="v"/>
              <a:defRPr/>
            </a:pPr>
            <a:r>
              <a:rPr lang="en-US" sz="7200" b="1" dirty="0">
                <a:solidFill>
                  <a:srgbClr val="3215AB"/>
                </a:solidFill>
                <a:latin typeface="Arial" panose="020B0604020202020204" pitchFamily="34" charset="0"/>
                <a:cs typeface="Arial" panose="020B0604020202020204" pitchFamily="34" charset="0"/>
              </a:rPr>
              <a:t>  media.ussa.org/Public/Athletics/CompServices/Homologation/   </a:t>
            </a:r>
          </a:p>
          <a:p>
            <a:pPr marL="0" indent="0">
              <a:spcBef>
                <a:spcPts val="600"/>
              </a:spcBef>
              <a:buFont typeface="Euphemia" panose="020B0503040102020104" pitchFamily="34" charset="0"/>
              <a:buNone/>
              <a:defRPr/>
            </a:pPr>
            <a:r>
              <a:rPr lang="en-US" sz="7200" b="1" dirty="0">
                <a:solidFill>
                  <a:srgbClr val="3215AB"/>
                </a:solidFill>
                <a:latin typeface="Arial" panose="020B0604020202020204" pitchFamily="34" charset="0"/>
                <a:cs typeface="Arial" panose="020B0604020202020204" pitchFamily="34" charset="0"/>
              </a:rPr>
              <a:t>           </a:t>
            </a:r>
            <a:r>
              <a:rPr lang="en-US" sz="7200" b="1" dirty="0">
                <a:solidFill>
                  <a:schemeClr val="tx1"/>
                </a:solidFill>
                <a:latin typeface="Arial" panose="020B0604020202020204" pitchFamily="34" charset="0"/>
                <a:cs typeface="Arial" panose="020B0604020202020204" pitchFamily="34" charset="0"/>
              </a:rPr>
              <a:t>User ID = homologation; Password = Allout2022!  </a:t>
            </a:r>
            <a:endParaRPr lang="en-US" sz="72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defRPr/>
            </a:pPr>
            <a:r>
              <a:rPr lang="en-US" sz="7200" b="1" dirty="0">
                <a:solidFill>
                  <a:srgbClr val="3215AB"/>
                </a:solidFill>
                <a:latin typeface="Arial" panose="020B0604020202020204" pitchFamily="34" charset="0"/>
                <a:cs typeface="Arial" panose="020B0604020202020204" pitchFamily="34" charset="0"/>
              </a:rPr>
              <a:t>  fis-ski.com/DB/alpine-skiing/homologations.html</a:t>
            </a:r>
          </a:p>
          <a:p>
            <a:pPr marL="0" indent="0">
              <a:lnSpc>
                <a:spcPct val="120000"/>
              </a:lnSpc>
              <a:spcBef>
                <a:spcPts val="0"/>
              </a:spcBef>
              <a:buFont typeface="Euphemia" panose="020B0503040102020104" pitchFamily="34" charset="0"/>
              <a:buNone/>
              <a:defRPr/>
            </a:pP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Maps, photos, reports, etc. not accessible at this site.)</a:t>
            </a:r>
            <a:endParaRPr lang="en-US" sz="7200" dirty="0">
              <a:solidFill>
                <a:srgbClr val="3215AB"/>
              </a:solidFill>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endParaRPr lang="en-US" sz="7200" b="1" dirty="0">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endParaRPr lang="en-US" sz="3300" dirty="0">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r>
              <a:rPr lang="en-US" sz="3300"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eaLnBrk="1" fontAlgn="auto" hangingPunct="1">
              <a:spcAft>
                <a:spcPts val="0"/>
              </a:spcAft>
              <a:buFont typeface="Arial" pitchFamily="34" charset="0"/>
              <a:buNone/>
              <a:defRPr/>
            </a:pPr>
            <a:r>
              <a:rPr lang="en-US" dirty="0"/>
              <a:t> </a:t>
            </a:r>
          </a:p>
          <a:p>
            <a:pPr marL="246888" indent="-246888" eaLnBrk="1" fontAlgn="auto" hangingPunct="1">
              <a:spcAft>
                <a:spcPts val="0"/>
              </a:spcAft>
              <a:defRPr/>
            </a:pPr>
            <a:endParaRPr lang="en-US" dirty="0"/>
          </a:p>
        </p:txBody>
      </p:sp>
      <p:sp>
        <p:nvSpPr>
          <p:cNvPr id="4" name="TextBox 3">
            <a:extLst>
              <a:ext uri="{FF2B5EF4-FFF2-40B4-BE49-F238E27FC236}">
                <a16:creationId xmlns:a16="http://schemas.microsoft.com/office/drawing/2014/main" id="{3CF2213B-5915-4921-9ED9-12D4814D4F63}"/>
              </a:ext>
            </a:extLst>
          </p:cNvPr>
          <p:cNvSpPr txBox="1"/>
          <p:nvPr/>
        </p:nvSpPr>
        <p:spPr>
          <a:xfrm>
            <a:off x="90488" y="228600"/>
            <a:ext cx="8039100" cy="584200"/>
          </a:xfrm>
          <a:prstGeom prst="rect">
            <a:avLst/>
          </a:prstGeom>
          <a:noFill/>
        </p:spPr>
        <p:txBody>
          <a:bodyPr>
            <a:spAutoFit/>
          </a:bodyPr>
          <a:lstStyle/>
          <a:p>
            <a:pPr algn="ctr" eaLnBrk="1" fontAlgn="auto" hangingPunct="1">
              <a:spcBef>
                <a:spcPts val="0"/>
              </a:spcBef>
              <a:spcAft>
                <a:spcPts val="0"/>
              </a:spcAf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rPr>
              <a:t>WEBSITE RESOURCES</a:t>
            </a:r>
          </a:p>
        </p:txBody>
      </p:sp>
      <p:pic>
        <p:nvPicPr>
          <p:cNvPr id="2" name="Content Placeholder 10">
            <a:extLst>
              <a:ext uri="{FF2B5EF4-FFF2-40B4-BE49-F238E27FC236}">
                <a16:creationId xmlns:a16="http://schemas.microsoft.com/office/drawing/2014/main" id="{C113A6E5-A623-4BFE-B174-ACC2E8B0A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53B4584-3789-497C-9570-D48BDAE24E34}"/>
              </a:ext>
            </a:extLst>
          </p:cNvPr>
          <p:cNvSpPr>
            <a:spLocks noGrp="1" noChangeArrowheads="1"/>
          </p:cNvSpPr>
          <p:nvPr>
            <p:ph type="title" idx="4294967295"/>
          </p:nvPr>
        </p:nvSpPr>
        <p:spPr>
          <a:xfrm>
            <a:off x="457200" y="762000"/>
            <a:ext cx="8229600" cy="2754313"/>
          </a:xfrm>
        </p:spPr>
        <p:txBody>
          <a:bodyPr rtlCol="0">
            <a:noAutofit/>
          </a:bodyPr>
          <a:lstStyle/>
          <a:p>
            <a:pPr algn="ctr" eaLnBrk="1" fontAlgn="auto" hangingPunct="1">
              <a:lnSpc>
                <a:spcPct val="100000"/>
              </a:lnSpc>
              <a:spcAft>
                <a:spcPts val="0"/>
              </a:spcAft>
              <a:defRPr/>
            </a:pP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Officials’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Advisor &amp; Referee   Certification</a:t>
            </a:r>
          </a:p>
        </p:txBody>
      </p:sp>
      <p:sp>
        <p:nvSpPr>
          <p:cNvPr id="177155" name="Text Box 3">
            <a:extLst>
              <a:ext uri="{FF2B5EF4-FFF2-40B4-BE49-F238E27FC236}">
                <a16:creationId xmlns:a16="http://schemas.microsoft.com/office/drawing/2014/main" id="{58135513-2ACB-4811-81E3-37AD87E05361}"/>
              </a:ext>
            </a:extLst>
          </p:cNvPr>
          <p:cNvSpPr txBox="1">
            <a:spLocks noChangeArrowheads="1"/>
          </p:cNvSpPr>
          <p:nvPr/>
        </p:nvSpPr>
        <p:spPr bwMode="auto">
          <a:xfrm>
            <a:off x="4098925" y="520700"/>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a:lnSpc>
                <a:spcPct val="100000"/>
              </a:lnSpc>
              <a:spcBef>
                <a:spcPct val="0"/>
              </a:spcBef>
              <a:buFontTx/>
              <a:buNone/>
            </a:pPr>
            <a:endParaRPr lang="en-US" altLang="en-US" sz="1600" dirty="0">
              <a:solidFill>
                <a:schemeClr val="accent2"/>
              </a:solidFill>
              <a:latin typeface="Times New Roman" panose="02020603050405020304" pitchFamily="18" charset="0"/>
              <a:cs typeface="Arial" panose="020B0604020202020204" pitchFamily="34" charset="0"/>
            </a:endParaRPr>
          </a:p>
        </p:txBody>
      </p:sp>
      <p:sp>
        <p:nvSpPr>
          <p:cNvPr id="177156" name="Text Box 5">
            <a:extLst>
              <a:ext uri="{FF2B5EF4-FFF2-40B4-BE49-F238E27FC236}">
                <a16:creationId xmlns:a16="http://schemas.microsoft.com/office/drawing/2014/main" id="{2F82CC05-7368-41BC-B4DB-FE923807F9A2}"/>
              </a:ext>
            </a:extLst>
          </p:cNvPr>
          <p:cNvSpPr txBox="1">
            <a:spLocks noChangeArrowheads="1"/>
          </p:cNvSpPr>
          <p:nvPr/>
        </p:nvSpPr>
        <p:spPr bwMode="auto">
          <a:xfrm>
            <a:off x="260350" y="3951288"/>
            <a:ext cx="86217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algn="ctr">
              <a:lnSpc>
                <a:spcPct val="100000"/>
              </a:lnSpc>
              <a:spcBef>
                <a:spcPts val="1200"/>
              </a:spcBef>
              <a:buFontTx/>
              <a:buNone/>
            </a:pPr>
            <a:r>
              <a:rPr lang="en-US" altLang="en-US" sz="2400" b="1" i="1" dirty="0">
                <a:solidFill>
                  <a:schemeClr val="tx1"/>
                </a:solidFill>
                <a:latin typeface="Arial" panose="020B0604020202020204" pitchFamily="34" charset="0"/>
                <a:cs typeface="Arial" panose="020B0604020202020204" pitchFamily="34" charset="0"/>
              </a:rPr>
              <a:t>Thank you for your efforts to help U.S. Ski &amp; Snowboard Alpine Officials provide events that are conducted in a secure environment and that are fun </a:t>
            </a:r>
          </a:p>
          <a:p>
            <a:pPr algn="ctr">
              <a:lnSpc>
                <a:spcPct val="100000"/>
              </a:lnSpc>
              <a:spcBef>
                <a:spcPct val="0"/>
              </a:spcBef>
              <a:buFontTx/>
              <a:buNone/>
            </a:pPr>
            <a:r>
              <a:rPr lang="en-US" altLang="en-US" sz="2400" b="1" i="1" dirty="0">
                <a:solidFill>
                  <a:schemeClr val="tx1"/>
                </a:solidFill>
                <a:latin typeface="Arial" panose="020B0604020202020204" pitchFamily="34" charset="0"/>
                <a:cs typeface="Arial" panose="020B0604020202020204" pitchFamily="34" charset="0"/>
              </a:rPr>
              <a:t>and fair for all competitors!</a:t>
            </a:r>
            <a:endParaRPr lang="en-US" altLang="en-US" sz="2400"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b="1" dirty="0">
              <a:solidFill>
                <a:srgbClr val="FF0000"/>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DCDB436B-34DA-4A0B-ABF1-C5B8DA11A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070-E285-D6E1-0DF4-A41E8BFF0777}"/>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2C13653-8318-4A9C-374E-D38CE5F03EE6}"/>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0038360C-74BC-4F67-8A7E-02B8069D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886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762000"/>
            <a:ext cx="8229600" cy="495300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REFEREE </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ADVISOR</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(Start/Finish Referee)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18646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D0EA-E3E7-4C5C-9382-FFB39FC56911}"/>
              </a:ext>
            </a:extLst>
          </p:cNvPr>
          <p:cNvSpPr>
            <a:spLocks noGrp="1"/>
          </p:cNvSpPr>
          <p:nvPr>
            <p:ph type="title" idx="4294967295"/>
          </p:nvPr>
        </p:nvSpPr>
        <p:spPr>
          <a:xfrm>
            <a:off x="890588" y="169863"/>
            <a:ext cx="7339012" cy="973137"/>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MEMBERSHIP &amp; CERTIFICATIONS</a:t>
            </a:r>
          </a:p>
        </p:txBody>
      </p:sp>
      <p:sp>
        <p:nvSpPr>
          <p:cNvPr id="3" name="Content Placeholder 2">
            <a:extLst>
              <a:ext uri="{FF2B5EF4-FFF2-40B4-BE49-F238E27FC236}">
                <a16:creationId xmlns:a16="http://schemas.microsoft.com/office/drawing/2014/main" id="{342A852D-0BBF-468A-B538-95107BB43970}"/>
              </a:ext>
            </a:extLst>
          </p:cNvPr>
          <p:cNvSpPr>
            <a:spLocks noGrp="1"/>
          </p:cNvSpPr>
          <p:nvPr>
            <p:ph idx="4294967295"/>
          </p:nvPr>
        </p:nvSpPr>
        <p:spPr>
          <a:xfrm>
            <a:off x="533400" y="1295400"/>
            <a:ext cx="8229600" cy="5029199"/>
          </a:xfrm>
        </p:spPr>
        <p:txBody>
          <a:bodyPr rtlCol="0">
            <a:normAutofit fontScale="55000" lnSpcReduction="20000"/>
          </a:bodyPr>
          <a:lstStyle/>
          <a:p>
            <a:pPr marL="0" indent="0" algn="just" eaLnBrk="1" fontAlgn="auto" hangingPunct="1">
              <a:lnSpc>
                <a:spcPct val="120000"/>
              </a:lnSpc>
              <a:spcAft>
                <a:spcPts val="0"/>
              </a:spcAft>
              <a:buFont typeface="Euphemia" panose="020B0503040102020104" pitchFamily="34" charset="0"/>
              <a:buNone/>
              <a:defRPr/>
            </a:pPr>
            <a:r>
              <a:rPr lang="en-US" sz="3400" dirty="0">
                <a:solidFill>
                  <a:schemeClr val="tx1"/>
                </a:solidFill>
                <a:latin typeface="Arial" panose="020B0604020202020204" pitchFamily="34" charset="0"/>
                <a:cs typeface="Arial" panose="020B0604020202020204" pitchFamily="34" charset="0"/>
              </a:rPr>
              <a:t>Referee, Assistant Referee, Chief of Race, Jury Advisors (Start and Finish Referee), Chief of Course, and Course Setters must be current members of U.S. Ski &amp; Snowboard as a Coach/Official or Official.  They must have also attended a biennial Continuing Education Clinic (Update) </a:t>
            </a:r>
            <a:r>
              <a:rPr lang="en-US" sz="3400" u="sng" dirty="0">
                <a:solidFill>
                  <a:schemeClr val="tx1"/>
                </a:solidFill>
                <a:latin typeface="Arial" panose="020B0604020202020204" pitchFamily="34" charset="0"/>
                <a:cs typeface="Arial" panose="020B0604020202020204" pitchFamily="34" charset="0"/>
              </a:rPr>
              <a:t>prior</a:t>
            </a:r>
            <a:r>
              <a:rPr lang="en-US" sz="3400" dirty="0">
                <a:solidFill>
                  <a:schemeClr val="tx1"/>
                </a:solidFill>
                <a:latin typeface="Arial" panose="020B0604020202020204" pitchFamily="34" charset="0"/>
                <a:cs typeface="Arial" panose="020B0604020202020204" pitchFamily="34" charset="0"/>
              </a:rPr>
              <a:t> to the event. </a:t>
            </a:r>
            <a:r>
              <a:rPr lang="en-US" sz="3400" i="1" dirty="0">
                <a:solidFill>
                  <a:schemeClr val="tx1"/>
                </a:solidFill>
                <a:latin typeface="Arial" panose="020B0604020202020204" pitchFamily="34" charset="0"/>
                <a:cs typeface="Arial" panose="020B0604020202020204" pitchFamily="34" charset="0"/>
              </a:rPr>
              <a:t>Technical Delegates and Race Administrators must attend a certification-specific Workshop every season; membership and certification requirements apply.</a:t>
            </a:r>
            <a:endParaRPr lang="en-US" sz="3400" dirty="0">
              <a:solidFill>
                <a:schemeClr val="tx1"/>
              </a:solidFill>
              <a:latin typeface="Arial" panose="020B0604020202020204" pitchFamily="34" charset="0"/>
              <a:cs typeface="Arial" panose="020B0604020202020204" pitchFamily="34" charset="0"/>
            </a:endParaRPr>
          </a:p>
          <a:p>
            <a:pPr marL="246888" indent="-246888" algn="just" eaLnBrk="1" fontAlgn="auto" hangingPunct="1">
              <a:lnSpc>
                <a:spcPct val="120000"/>
              </a:lnSpc>
              <a:spcAft>
                <a:spcPts val="0"/>
              </a:spcAft>
              <a:buFont typeface="Arial"/>
              <a:buChar char="•"/>
              <a:defRPr/>
            </a:pPr>
            <a:r>
              <a:rPr lang="en-US" sz="3400" dirty="0">
                <a:solidFill>
                  <a:schemeClr val="tx1"/>
                </a:solidFill>
                <a:latin typeface="Arial" panose="020B0604020202020204" pitchFamily="34" charset="0"/>
                <a:cs typeface="Arial" panose="020B0604020202020204" pitchFamily="34" charset="0"/>
              </a:rPr>
              <a:t>Jury members must be appropriately certified: Referee and Assistant Referee (speed events) must be certified Referees for all categories of competition: </a:t>
            </a:r>
            <a:r>
              <a:rPr lang="en-US" sz="3400" u="sng" dirty="0">
                <a:solidFill>
                  <a:schemeClr val="tx1"/>
                </a:solidFill>
                <a:latin typeface="Arial" panose="020B0604020202020204" pitchFamily="34" charset="0"/>
                <a:cs typeface="Arial" panose="020B0604020202020204" pitchFamily="34" charset="0"/>
              </a:rPr>
              <a:t>scored and non-scored</a:t>
            </a:r>
          </a:p>
          <a:p>
            <a:pPr marL="246888" indent="-246888" algn="just" eaLnBrk="1" fontAlgn="auto" hangingPunct="1">
              <a:lnSpc>
                <a:spcPct val="120000"/>
              </a:lnSpc>
              <a:spcAft>
                <a:spcPts val="0"/>
              </a:spcAft>
              <a:buFont typeface="Arial"/>
              <a:buChar char="•"/>
              <a:defRPr/>
            </a:pPr>
            <a:r>
              <a:rPr lang="en-US" sz="3400" u="sng" dirty="0">
                <a:solidFill>
                  <a:schemeClr val="tx1"/>
                </a:solidFill>
                <a:latin typeface="Arial" panose="020B0604020202020204" pitchFamily="34" charset="0"/>
                <a:cs typeface="Arial" panose="020B0604020202020204" pitchFamily="34" charset="0"/>
              </a:rPr>
              <a:t>Jury Advisors</a:t>
            </a:r>
            <a:r>
              <a:rPr lang="en-US" sz="3400" dirty="0">
                <a:solidFill>
                  <a:schemeClr val="tx1"/>
                </a:solidFill>
                <a:latin typeface="Arial" panose="020B0604020202020204" pitchFamily="34" charset="0"/>
                <a:cs typeface="Arial" panose="020B0604020202020204" pitchFamily="34" charset="0"/>
              </a:rPr>
              <a:t> for all events – non-scored </a:t>
            </a:r>
            <a:r>
              <a:rPr lang="en-US" sz="3400" u="sng" dirty="0">
                <a:solidFill>
                  <a:schemeClr val="tx1"/>
                </a:solidFill>
                <a:latin typeface="Arial" panose="020B0604020202020204" pitchFamily="34" charset="0"/>
                <a:cs typeface="Arial" panose="020B0604020202020204" pitchFamily="34" charset="0"/>
              </a:rPr>
              <a:t>and</a:t>
            </a:r>
            <a:r>
              <a:rPr lang="en-US" sz="3400" dirty="0">
                <a:solidFill>
                  <a:schemeClr val="tx1"/>
                </a:solidFill>
                <a:latin typeface="Arial" panose="020B0604020202020204" pitchFamily="34" charset="0"/>
                <a:cs typeface="Arial" panose="020B0604020202020204" pitchFamily="34" charset="0"/>
              </a:rPr>
              <a:t> scored events must either be a certified Jury Advisor, Technical Delegate, Referee, or Chief of Race</a:t>
            </a:r>
          </a:p>
          <a:p>
            <a:pPr marL="0" indent="0" eaLnBrk="1" fontAlgn="auto" hangingPunct="1">
              <a:spcAft>
                <a:spcPts val="0"/>
              </a:spcAft>
              <a:buFont typeface="Arial"/>
              <a:buNone/>
              <a:defRPr/>
            </a:pPr>
            <a:r>
              <a:rPr lang="en-US" dirty="0">
                <a:solidFill>
                  <a:schemeClr val="tx1"/>
                </a:solidFill>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3EE3C169-B2FD-458C-A7D8-A7C1CC397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CB28-5E4F-4496-B09A-F8001CA81029}"/>
              </a:ext>
            </a:extLst>
          </p:cNvPr>
          <p:cNvSpPr>
            <a:spLocks noGrp="1"/>
          </p:cNvSpPr>
          <p:nvPr>
            <p:ph type="title" idx="4294967295"/>
          </p:nvPr>
        </p:nvSpPr>
        <p:spPr>
          <a:xfrm>
            <a:off x="76200" y="177800"/>
            <a:ext cx="8839200" cy="965200"/>
          </a:xfrm>
        </p:spPr>
        <p:txBody>
          <a:bodyPr rtlCol="0">
            <a:normAutofit/>
          </a:bodyPr>
          <a:lstStyle/>
          <a:p>
            <a:pPr algn="ctr"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COACHES’ MEMBERSHIP REQUIREMENT</a:t>
            </a:r>
          </a:p>
        </p:txBody>
      </p:sp>
      <p:sp>
        <p:nvSpPr>
          <p:cNvPr id="13315" name="Content Placeholder 2">
            <a:extLst>
              <a:ext uri="{FF2B5EF4-FFF2-40B4-BE49-F238E27FC236}">
                <a16:creationId xmlns:a16="http://schemas.microsoft.com/office/drawing/2014/main" id="{C85CA39C-4078-44CA-AF7B-4D005ED63181}"/>
              </a:ext>
            </a:extLst>
          </p:cNvPr>
          <p:cNvSpPr>
            <a:spLocks noGrp="1" noChangeArrowheads="1"/>
          </p:cNvSpPr>
          <p:nvPr>
            <p:ph idx="4294967295"/>
          </p:nvPr>
        </p:nvSpPr>
        <p:spPr>
          <a:xfrm>
            <a:off x="381000" y="1600200"/>
            <a:ext cx="8229600" cy="3657600"/>
          </a:xfrm>
        </p:spPr>
        <p:txBody>
          <a:bodyPr/>
          <a:lstStyle/>
          <a:p>
            <a:pPr marL="0" indent="0" eaLnBrk="1" hangingPunct="1">
              <a:lnSpc>
                <a:spcPct val="100000"/>
              </a:lnSpc>
              <a:buFont typeface="Euphemia" panose="020B0503040102020104" pitchFamily="34" charset="0"/>
              <a:buNone/>
            </a:pPr>
            <a:r>
              <a:rPr lang="en-US" altLang="en-US" sz="2400" b="1" dirty="0">
                <a:solidFill>
                  <a:schemeClr val="tx1"/>
                </a:solidFill>
                <a:latin typeface="Arial" panose="020B0604020202020204" pitchFamily="34" charset="0"/>
                <a:cs typeface="Arial" panose="020B0604020202020204" pitchFamily="34" charset="0"/>
              </a:rPr>
              <a:t>Except in specific instances where the event has been pre-approved,  coaches </a:t>
            </a:r>
            <a:r>
              <a:rPr lang="en-US" altLang="en-US" sz="2400" b="1" u="sng" dirty="0">
                <a:solidFill>
                  <a:schemeClr val="tx1"/>
                </a:solidFill>
                <a:latin typeface="Arial" panose="020B0604020202020204" pitchFamily="34" charset="0"/>
                <a:cs typeface="Arial" panose="020B0604020202020204" pitchFamily="34" charset="0"/>
              </a:rPr>
              <a:t>must</a:t>
            </a:r>
            <a:r>
              <a:rPr lang="en-US" altLang="en-US" sz="2400" b="1" dirty="0">
                <a:solidFill>
                  <a:schemeClr val="tx1"/>
                </a:solidFill>
                <a:latin typeface="Arial" panose="020B0604020202020204" pitchFamily="34" charset="0"/>
                <a:cs typeface="Arial" panose="020B0604020202020204" pitchFamily="34" charset="0"/>
              </a:rPr>
              <a:t> have current U.S. Ski &amp; Snowboard </a:t>
            </a:r>
            <a:r>
              <a:rPr lang="en-US" altLang="en-US" sz="2400" b="1" u="sng" dirty="0">
                <a:solidFill>
                  <a:schemeClr val="tx1"/>
                </a:solidFill>
                <a:latin typeface="Arial" panose="020B0604020202020204" pitchFamily="34" charset="0"/>
                <a:cs typeface="Arial" panose="020B0604020202020204" pitchFamily="34" charset="0"/>
              </a:rPr>
              <a:t>Coach membership</a:t>
            </a:r>
            <a:r>
              <a:rPr lang="en-US" altLang="en-US" sz="2400" b="1" dirty="0">
                <a:solidFill>
                  <a:schemeClr val="tx1"/>
                </a:solidFill>
                <a:latin typeface="Arial" panose="020B0604020202020204" pitchFamily="34" charset="0"/>
                <a:cs typeface="Arial" panose="020B0604020202020204" pitchFamily="34" charset="0"/>
              </a:rPr>
              <a:t> in order to be granted venue access or to participate </a:t>
            </a:r>
            <a:r>
              <a:rPr lang="en-US" altLang="en-US" sz="2400" b="1" u="sng" dirty="0">
                <a:solidFill>
                  <a:schemeClr val="tx1"/>
                </a:solidFill>
                <a:latin typeface="Arial" panose="020B0604020202020204" pitchFamily="34" charset="0"/>
                <a:cs typeface="Arial" panose="020B0604020202020204" pitchFamily="34" charset="0"/>
              </a:rPr>
              <a:t>in any capacity </a:t>
            </a:r>
            <a:r>
              <a:rPr lang="en-US" altLang="en-US" sz="2400" b="1" dirty="0">
                <a:solidFill>
                  <a:schemeClr val="tx1"/>
                </a:solidFill>
                <a:latin typeface="Arial" panose="020B0604020202020204" pitchFamily="34" charset="0"/>
                <a:cs typeface="Arial" panose="020B0604020202020204" pitchFamily="34" charset="0"/>
              </a:rPr>
              <a:t>at any U.S. Ski &amp; Snowboard sanctioned event </a:t>
            </a:r>
          </a:p>
          <a:p>
            <a:pPr marL="0" indent="0" eaLnBrk="1" hangingPunct="1">
              <a:lnSpc>
                <a:spcPct val="100000"/>
              </a:lnSpc>
              <a:spcBef>
                <a:spcPts val="1800"/>
              </a:spcBef>
              <a:buFont typeface="Euphemia" panose="020B0503040102020104" pitchFamily="34" charset="0"/>
              <a:buNone/>
            </a:pPr>
            <a:r>
              <a:rPr lang="en-US" altLang="en-US" sz="2400" b="1" dirty="0">
                <a:solidFill>
                  <a:schemeClr val="tx1"/>
                </a:solidFill>
                <a:latin typeface="Arial" panose="020B0604020202020204" pitchFamily="34" charset="0"/>
                <a:cs typeface="Arial" panose="020B0604020202020204" pitchFamily="34" charset="0"/>
              </a:rPr>
              <a:t>This requirement includes </a:t>
            </a:r>
            <a:r>
              <a:rPr lang="en-US" altLang="en-US" sz="2400" b="1" u="sng" dirty="0">
                <a:solidFill>
                  <a:schemeClr val="tx1"/>
                </a:solidFill>
                <a:latin typeface="Arial" panose="020B0604020202020204" pitchFamily="34" charset="0"/>
                <a:cs typeface="Arial" panose="020B0604020202020204" pitchFamily="34" charset="0"/>
              </a:rPr>
              <a:t>venue access</a:t>
            </a:r>
            <a:r>
              <a:rPr lang="en-US" altLang="en-US" sz="2400" b="1" dirty="0">
                <a:solidFill>
                  <a:schemeClr val="tx1"/>
                </a:solidFill>
                <a:latin typeface="Arial" panose="020B0604020202020204" pitchFamily="34" charset="0"/>
                <a:cs typeface="Arial" panose="020B0604020202020204" pitchFamily="34" charset="0"/>
              </a:rPr>
              <a:t> and </a:t>
            </a:r>
            <a:r>
              <a:rPr lang="en-US" altLang="en-US" sz="2400" b="1" u="sng" dirty="0">
                <a:solidFill>
                  <a:schemeClr val="tx1"/>
                </a:solidFill>
                <a:latin typeface="Arial" panose="020B0604020202020204" pitchFamily="34" charset="0"/>
                <a:cs typeface="Arial" panose="020B0604020202020204" pitchFamily="34" charset="0"/>
              </a:rPr>
              <a:t>on-hill coaching</a:t>
            </a:r>
            <a:r>
              <a:rPr lang="en-US" altLang="en-US" sz="2400" b="1" dirty="0">
                <a:solidFill>
                  <a:schemeClr val="tx1"/>
                </a:solidFill>
                <a:latin typeface="Arial" panose="020B0604020202020204" pitchFamily="34" charset="0"/>
                <a:cs typeface="Arial" panose="020B0604020202020204" pitchFamily="34" charset="0"/>
              </a:rPr>
              <a:t>. (Please note providing venue access will also provide race arena access.)</a:t>
            </a:r>
            <a:endParaRPr lang="en-US" altLang="en-US" sz="2400" b="1" u="sng"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spcBef>
                <a:spcPts val="1800"/>
              </a:spcBef>
              <a:buFont typeface="Euphemia" panose="020B0503040102020104" pitchFamily="34" charset="0"/>
              <a:buNone/>
            </a:pPr>
            <a:r>
              <a:rPr lang="en-US" altLang="en-US" sz="2400" b="1" i="1" dirty="0">
                <a:solidFill>
                  <a:schemeClr val="tx1"/>
                </a:solidFill>
                <a:latin typeface="Arial" panose="020B0604020202020204" pitchFamily="34" charset="0"/>
                <a:cs typeface="Arial" panose="020B0604020202020204" pitchFamily="34" charset="0"/>
              </a:rPr>
              <a:t> </a:t>
            </a:r>
          </a:p>
        </p:txBody>
      </p:sp>
      <p:pic>
        <p:nvPicPr>
          <p:cNvPr id="3" name="Content Placeholder 10">
            <a:extLst>
              <a:ext uri="{FF2B5EF4-FFF2-40B4-BE49-F238E27FC236}">
                <a16:creationId xmlns:a16="http://schemas.microsoft.com/office/drawing/2014/main" id="{7A5719F3-5BF5-46A8-9392-23E4A4CFC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CCF825-F67C-451F-9EE7-3F3D1746BAAC}"/>
              </a:ext>
            </a:extLst>
          </p:cNvPr>
          <p:cNvSpPr>
            <a:spLocks noGrp="1" noChangeArrowheads="1"/>
          </p:cNvSpPr>
          <p:nvPr>
            <p:ph type="title" idx="4294967295"/>
          </p:nvPr>
        </p:nvSpPr>
        <p:spPr>
          <a:xfrm>
            <a:off x="838200" y="152400"/>
            <a:ext cx="6934200" cy="1219200"/>
          </a:xfrm>
        </p:spPr>
        <p:txBody>
          <a:bodyPr rtlCol="0">
            <a:normAutofit fontScale="90000"/>
          </a:bodyPr>
          <a:lstStyle/>
          <a:p>
            <a:pPr algn="ctr" eaLnBrk="1" fontAlgn="auto" hangingPunct="1">
              <a:spcAft>
                <a:spcPts val="0"/>
              </a:spcAft>
              <a:defRPr/>
            </a:pPr>
            <a:br>
              <a:rPr lang="en-US" b="1" dirty="0">
                <a:solidFill>
                  <a:srgbClr val="3215AB"/>
                </a:solidFill>
                <a:effectLst>
                  <a:outerShdw blurRad="38100" dist="38100" dir="2700000" algn="tl">
                    <a:srgbClr val="C0C0C0"/>
                  </a:outerShdw>
                </a:effectLst>
                <a:cs typeface="Arial" panose="020B0604020202020204" pitchFamily="34" charset="0"/>
              </a:rPr>
            </a:br>
            <a:br>
              <a:rPr lang="en-US" b="1" dirty="0">
                <a:solidFill>
                  <a:srgbClr val="3215AB"/>
                </a:solidFill>
                <a:effectLst>
                  <a:outerShdw blurRad="38100" dist="38100" dir="2700000" algn="tl">
                    <a:srgbClr val="C0C0C0"/>
                  </a:outerShdw>
                </a:effectLst>
                <a:cs typeface="Arial" panose="020B0604020202020204" pitchFamily="34" charset="0"/>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CONTENT:</a:t>
            </a:r>
            <a:b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ADVISORS AND REFEREE   </a:t>
            </a:r>
          </a:p>
        </p:txBody>
      </p:sp>
      <p:sp>
        <p:nvSpPr>
          <p:cNvPr id="14339" name="Rectangle 3">
            <a:extLst>
              <a:ext uri="{FF2B5EF4-FFF2-40B4-BE49-F238E27FC236}">
                <a16:creationId xmlns:a16="http://schemas.microsoft.com/office/drawing/2014/main" id="{BB265456-D547-46C2-8955-1562EAC9C9A0}"/>
              </a:ext>
            </a:extLst>
          </p:cNvPr>
          <p:cNvSpPr>
            <a:spLocks noGrp="1" noChangeArrowheads="1"/>
          </p:cNvSpPr>
          <p:nvPr>
            <p:ph idx="4294967295"/>
          </p:nvPr>
        </p:nvSpPr>
        <p:spPr>
          <a:xfrm>
            <a:off x="609600" y="1600200"/>
            <a:ext cx="8229600" cy="4343400"/>
          </a:xfrm>
        </p:spPr>
        <p:txBody>
          <a:bodyPr/>
          <a:lstStyle/>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Sources of Information</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Duties and Responsibilities of the Jury      Advisor at the Start (Start Referee)</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Duties and Responsibilities of the Jury           Advisor at the Finish (Finish Referee)</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Duties and Responsibilities of the Referee </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Event Scenarios</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Update &amp; Review</a:t>
            </a:r>
          </a:p>
          <a:p>
            <a:pPr eaLnBrk="1" hangingPunct="1">
              <a:lnSpc>
                <a:spcPct val="100000"/>
              </a:lnSpc>
              <a:buFontTx/>
              <a:buChar char="-"/>
            </a:pPr>
            <a:endParaRPr lang="en-US" altLang="en-US" b="1" dirty="0">
              <a:solidFill>
                <a:schemeClr val="tx1"/>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C807686D-C6EF-4C17-AD7B-EAF6ECF5E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876300" y="152400"/>
            <a:ext cx="7339013" cy="9144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and References</a:t>
            </a:r>
          </a:p>
        </p:txBody>
      </p:sp>
      <p:sp>
        <p:nvSpPr>
          <p:cNvPr id="16387" name="Rectangle 3">
            <a:extLst>
              <a:ext uri="{FF2B5EF4-FFF2-40B4-BE49-F238E27FC236}">
                <a16:creationId xmlns:a16="http://schemas.microsoft.com/office/drawing/2014/main" id="{E0400537-892A-46B2-B9B7-229B4B1E9D34}"/>
              </a:ext>
            </a:extLst>
          </p:cNvPr>
          <p:cNvSpPr>
            <a:spLocks noGrp="1" noChangeArrowheads="1"/>
          </p:cNvSpPr>
          <p:nvPr>
            <p:ph idx="4294967295"/>
          </p:nvPr>
        </p:nvSpPr>
        <p:spPr>
          <a:xfrm>
            <a:off x="685800" y="1292225"/>
            <a:ext cx="8229600" cy="4525963"/>
          </a:xfrm>
        </p:spPr>
        <p:txBody>
          <a:bodyPr/>
          <a:lstStyle/>
          <a:p>
            <a:pPr eaLnBrk="1" hangingPunct="1">
              <a:buFontTx/>
              <a:buNone/>
            </a:pPr>
            <a:r>
              <a:rPr lang="en-US" altLang="en-US" sz="2400" b="1" u="sng" dirty="0">
                <a:solidFill>
                  <a:srgbClr val="0070C0"/>
                </a:solidFill>
                <a:latin typeface="Arial" panose="020B0604020202020204" pitchFamily="34" charset="0"/>
                <a:cs typeface="Arial" panose="020B0604020202020204" pitchFamily="34" charset="0"/>
              </a:rPr>
              <a:t>FIS</a:t>
            </a:r>
            <a:r>
              <a:rPr lang="en-US" altLang="en-US" sz="24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p>
          <a:p>
            <a:pPr eaLnBrk="1" hangingPunct="1">
              <a:lnSpc>
                <a:spcPct val="110000"/>
              </a:lnSpc>
              <a:buFont typeface="Arial" panose="020B0604020202020204" pitchFamily="34" charset="0"/>
              <a:buChar char="•"/>
            </a:pPr>
            <a:r>
              <a:rPr lang="en-US" altLang="en-US" sz="2000" b="1" u="sng" dirty="0">
                <a:latin typeface="Arial" panose="020B0604020202020204" pitchFamily="34" charset="0"/>
                <a:cs typeface="Arial" panose="020B0604020202020204" pitchFamily="34" charset="0"/>
              </a:rPr>
              <a:t>ICR</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Precisions</a:t>
            </a:r>
          </a:p>
          <a:p>
            <a:pPr eaLnBrk="1" hangingPunct="1">
              <a:lnSpc>
                <a:spcPct val="120000"/>
              </a:lnSpc>
              <a:buFont typeface="Arial" panose="020B0604020202020204" pitchFamily="34" charset="0"/>
              <a:buChar char="•"/>
            </a:pPr>
            <a:r>
              <a:rPr lang="en-US" altLang="en-US" sz="2000" b="1" dirty="0">
                <a:solidFill>
                  <a:srgbClr val="0070C0"/>
                </a:solidFill>
                <a:latin typeface="Arial" panose="020B0604020202020204" pitchFamily="34" charset="0"/>
                <a:cs typeface="Arial" panose="020B0604020202020204" pitchFamily="34" charset="0"/>
              </a:rPr>
              <a:t>fis-ski.com </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Rules of FIS Points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WC &amp; COC rules</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FIS Equipment Rules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Calendar &amp; bylaws</a:t>
            </a:r>
          </a:p>
        </p:txBody>
      </p:sp>
      <p:sp>
        <p:nvSpPr>
          <p:cNvPr id="8196" name="Rectangle 4">
            <a:extLst>
              <a:ext uri="{FF2B5EF4-FFF2-40B4-BE49-F238E27FC236}">
                <a16:creationId xmlns:a16="http://schemas.microsoft.com/office/drawing/2014/main" id="{58C5B4D0-28A3-437A-8E73-DE45D8492B9F}"/>
              </a:ext>
            </a:extLst>
          </p:cNvPr>
          <p:cNvSpPr>
            <a:spLocks noGrp="1" noChangeArrowheads="1"/>
          </p:cNvSpPr>
          <p:nvPr>
            <p:ph type="body" sz="half" idx="4294967295"/>
          </p:nvPr>
        </p:nvSpPr>
        <p:spPr>
          <a:xfrm>
            <a:off x="4876800" y="1292225"/>
            <a:ext cx="4114800" cy="3886200"/>
          </a:xfrm>
        </p:spPr>
        <p:txBody>
          <a:bodyPr rtlCol="0">
            <a:normAutofit/>
          </a:bodyPr>
          <a:lstStyle/>
          <a:p>
            <a:pPr marL="246888" indent="-246888" eaLnBrk="1" fontAlgn="auto" hangingPunct="1">
              <a:spcAft>
                <a:spcPts val="0"/>
              </a:spcAft>
              <a:buFontTx/>
              <a:buNone/>
              <a:defRPr/>
            </a:pPr>
            <a:r>
              <a:rPr lang="en-US" sz="2400" b="1" u="sng" dirty="0">
                <a:solidFill>
                  <a:srgbClr val="0070C0"/>
                </a:solidFill>
                <a:latin typeface="Arial" pitchFamily="34" charset="0"/>
                <a:cs typeface="Arial" pitchFamily="34" charset="0"/>
              </a:rPr>
              <a:t>U.S. Ski &amp; Snowboard</a:t>
            </a:r>
            <a:r>
              <a:rPr lang="en-US" sz="2000" b="1" dirty="0">
                <a:solidFill>
                  <a:srgbClr val="0070C0"/>
                </a:solidFill>
                <a:latin typeface="Arial" pitchFamily="34" charset="0"/>
                <a:cs typeface="Arial" pitchFamily="34" charset="0"/>
              </a:rPr>
              <a:t>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Competition Guide &amp; </a:t>
            </a:r>
            <a:r>
              <a:rPr lang="en-US" sz="2000" b="1" u="sng" dirty="0">
                <a:latin typeface="Arial" pitchFamily="34" charset="0"/>
                <a:cs typeface="Arial" pitchFamily="34" charset="0"/>
              </a:rPr>
              <a:t>ACR</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U.S. Ski &amp; Snowboard Equipment Rules</a:t>
            </a:r>
          </a:p>
          <a:p>
            <a:pPr marL="246888" indent="-246888" eaLnBrk="1" fontAlgn="auto" hangingPunct="1">
              <a:lnSpc>
                <a:spcPct val="110000"/>
              </a:lnSpc>
              <a:spcAft>
                <a:spcPts val="0"/>
              </a:spcAft>
              <a:buFont typeface="Arial"/>
              <a:buChar char="•"/>
              <a:defRPr/>
            </a:pPr>
            <a:r>
              <a:rPr lang="en-US" sz="2000" b="1" dirty="0">
                <a:solidFill>
                  <a:srgbClr val="0070C0"/>
                </a:solidFill>
                <a:latin typeface="Arial" pitchFamily="34" charset="0"/>
                <a:cs typeface="Arial" pitchFamily="34" charset="0"/>
              </a:rPr>
              <a:t>usskiandsnowboard.org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Links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Handbooks</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Alpine Officials’ Manual</a:t>
            </a:r>
          </a:p>
          <a:p>
            <a:pPr marL="0" indent="0" eaLnBrk="1" fontAlgn="auto" hangingPunct="1">
              <a:spcAft>
                <a:spcPts val="0"/>
              </a:spcAft>
              <a:buFontTx/>
              <a:buNone/>
              <a:defRPr/>
            </a:pPr>
            <a:endParaRPr lang="en-US" sz="2000" b="1" dirty="0">
              <a:latin typeface="Arial" pitchFamily="34" charset="0"/>
              <a:cs typeface="Arial" pitchFamily="34" charset="0"/>
            </a:endParaRPr>
          </a:p>
          <a:p>
            <a:pPr marL="246888" indent="-246888" eaLnBrk="1" fontAlgn="auto" hangingPunct="1">
              <a:spcAft>
                <a:spcPts val="0"/>
              </a:spcAft>
              <a:buFont typeface="Arial"/>
              <a:buChar char="•"/>
              <a:defRPr/>
            </a:pPr>
            <a:endParaRPr lang="en-US" sz="2000" b="1" dirty="0">
              <a:latin typeface="Arial" pitchFamily="34" charset="0"/>
              <a:cs typeface="Arial" pitchFamily="34" charset="0"/>
            </a:endParaRPr>
          </a:p>
        </p:txBody>
      </p:sp>
      <p:sp>
        <p:nvSpPr>
          <p:cNvPr id="16390" name="TextBox 5">
            <a:extLst>
              <a:ext uri="{FF2B5EF4-FFF2-40B4-BE49-F238E27FC236}">
                <a16:creationId xmlns:a16="http://schemas.microsoft.com/office/drawing/2014/main" id="{2E639D77-E408-4BB5-AE33-340F9A9A2B0E}"/>
              </a:ext>
            </a:extLst>
          </p:cNvPr>
          <p:cNvSpPr txBox="1">
            <a:spLocks noChangeArrowheads="1"/>
          </p:cNvSpPr>
          <p:nvPr/>
        </p:nvSpPr>
        <p:spPr bwMode="auto">
          <a:xfrm>
            <a:off x="228600" y="5614988"/>
            <a:ext cx="7162800" cy="6762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cs typeface="Arial" panose="020B0604020202020204" pitchFamily="34" charset="0"/>
              </a:rPr>
              <a:t>There is much information available to us - no one can possibly know it all.  What we SHOULD know is WHERE to find it. </a:t>
            </a:r>
            <a:endParaRPr lang="en-US" altLang="en-US" sz="2000" b="1"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85A67656-A748-4FBA-AEB0-DCC2A880B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b="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0999" y="1066800"/>
            <a:ext cx="8653463"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5201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685800" y="152400"/>
            <a:ext cx="6781800" cy="646113"/>
          </a:xfrm>
          <a:prstGeom prst="rect">
            <a:avLst/>
          </a:prstGeom>
          <a:noFill/>
          <a:ln>
            <a:noFill/>
          </a:ln>
        </p:spPr>
        <p:txBody>
          <a:bodyPr wrap="square" anchor="ctr" anchorCtr="1">
            <a:spAutoFit/>
          </a:bodyPr>
          <a:lstStyle/>
          <a:p>
            <a:pPr>
              <a:defRPr/>
            </a:pPr>
            <a:r>
              <a:rPr lang="en-US" sz="36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COMPOSITION OF THE JURY</a:t>
            </a:r>
            <a:endParaRPr lang="en-US" sz="3600" dirty="0">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33400" y="764024"/>
            <a:ext cx="7467600" cy="6093976"/>
          </a:xfrm>
          <a:prstGeom prst="rect">
            <a:avLst/>
          </a:prstGeom>
          <a:noFill/>
          <a:ln>
            <a:noFill/>
          </a:ln>
        </p:spPr>
        <p:txBody>
          <a:bodyPr wrap="square" anchor="ctr" anchorCtr="1">
            <a:spAutoFit/>
          </a:bodyPr>
          <a:lstStyle/>
          <a:p>
            <a:pPr>
              <a:defRPr/>
            </a:pPr>
            <a:r>
              <a:rPr lang="en-US" sz="2000" b="1" dirty="0">
                <a:latin typeface="Arial" panose="020B0604020202020204" pitchFamily="34" charset="0"/>
                <a:cs typeface="Arial" panose="020B0604020202020204" pitchFamily="34" charset="0"/>
              </a:rPr>
              <a:t>The Jury for a technical event is comprised of the following officials:</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The Jury for a speed event is comprised of:</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Assistant 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NOTE: An Assistant Referee may be appointed for Parallel events if required in order to control both courses. If so appointed, they have a voice and a vote in Jury decisions.</a:t>
            </a:r>
          </a:p>
          <a:p>
            <a:pPr>
              <a:spcBef>
                <a:spcPts val="1200"/>
              </a:spcBef>
              <a:defRPr/>
            </a:pPr>
            <a:r>
              <a:rPr lang="en-US" sz="2000" b="1" dirty="0">
                <a:latin typeface="Arial" panose="020B0604020202020204" pitchFamily="34" charset="0"/>
                <a:cs typeface="Arial" panose="020B0604020202020204" pitchFamily="34" charset="0"/>
              </a:rPr>
              <a:t>An Assistant Referee may also be appointed for technical events, but only for training purposes.  When so appointed, the Assistant Referee has neither a voice nor a vote in Jury decisions.</a:t>
            </a:r>
          </a:p>
        </p:txBody>
      </p:sp>
      <p:pic>
        <p:nvPicPr>
          <p:cNvPr id="4" name="Content Placeholder 10">
            <a:extLst>
              <a:ext uri="{FF2B5EF4-FFF2-40B4-BE49-F238E27FC236}">
                <a16:creationId xmlns:a16="http://schemas.microsoft.com/office/drawing/2014/main" id="{DD4063EB-D16D-4F92-BCAD-7FA79D6E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609600" y="152400"/>
            <a:ext cx="7789863" cy="523875"/>
          </a:xfrm>
          <a:prstGeom prst="rect">
            <a:avLst/>
          </a:prstGeom>
        </p:spPr>
        <p:txBody>
          <a:bodyPr wrap="none">
            <a:spAutoFit/>
          </a:bodyPr>
          <a:lstStyle/>
          <a:p>
            <a:pPr>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JURY APPOINTMENT, MEETINGS &amp; TENURE</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614363" y="676275"/>
            <a:ext cx="8156575" cy="5973763"/>
          </a:xfrm>
          <a:prstGeom prst="rect">
            <a:avLst/>
          </a:prstGeom>
        </p:spPr>
        <p:txBody>
          <a:bodyPr>
            <a:spAutoFit/>
          </a:bodyPr>
          <a:lstStyle/>
          <a:p>
            <a:pPr algn="just">
              <a:spcBef>
                <a:spcPts val="0"/>
              </a:spcBef>
              <a:spcAft>
                <a:spcPts val="0"/>
              </a:spcAft>
              <a:tabLst>
                <a:tab pos="11430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Appointment of the Jury</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FIS Office appoints the Jury for World Championships and Olympic Winter Games </a:t>
            </a:r>
            <a:r>
              <a:rPr lang="en-US" b="1" dirty="0">
                <a:latin typeface="Arial" panose="020B0604020202020204" pitchFamily="34" charset="0"/>
                <a:ea typeface="Times New Roman" panose="02020603050405020304" pitchFamily="18" charset="0"/>
                <a:cs typeface="Arial" panose="020B0604020202020204" pitchFamily="34" charset="0"/>
              </a:rPr>
              <a:t>[ICR 601.4.1]</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Division/Region representatives appoint the Technical Delegate for other FIS and  Non-FIS events [</a:t>
            </a:r>
            <a:r>
              <a:rPr lang="en-US" b="1" dirty="0">
                <a:latin typeface="Arial" panose="020B0604020202020204" pitchFamily="34" charset="0"/>
                <a:ea typeface="Times New Roman" panose="02020603050405020304" pitchFamily="18" charset="0"/>
                <a:cs typeface="Arial" panose="020B0604020202020204" pitchFamily="34" charset="0"/>
              </a:rPr>
              <a:t>601.2, 601.2.3]</a:t>
            </a:r>
            <a:r>
              <a:rPr lang="en-US" dirty="0">
                <a:latin typeface="Arial" panose="020B0604020202020204" pitchFamily="34" charset="0"/>
                <a:ea typeface="Times New Roman" panose="02020603050405020304" pitchFamily="18" charset="0"/>
                <a:cs typeface="Arial" panose="020B0604020202020204" pitchFamily="34" charset="0"/>
              </a:rPr>
              <a:t>.  Upon appointment, the TD becomes a member of Organizing Committee (OC)</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The Technical Delegate appoints the Referee* and Assistant Referee* (speed events).  Upon their appointment, they become members of the Organizing Committee (OC)</a:t>
            </a:r>
          </a:p>
          <a:p>
            <a:pPr algn="just">
              <a:spcBef>
                <a:spcPts val="0"/>
              </a:spcBef>
              <a:spcAft>
                <a:spcPts val="0"/>
              </a:spcAft>
              <a:defRPr/>
            </a:pPr>
            <a:r>
              <a:rPr lang="en-US" sz="1600" i="1" dirty="0">
                <a:latin typeface="Arial" panose="020B0604020202020204" pitchFamily="34" charset="0"/>
                <a:ea typeface="Times New Roman" panose="02020603050405020304" pitchFamily="18" charset="0"/>
                <a:cs typeface="Arial" panose="020B0604020202020204" pitchFamily="34" charset="0"/>
              </a:rPr>
              <a:t>* These officials are the athletes’ representatives and should be appointed from among the coaches present for the event &amp; with athletes in the field.</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95000"/>
              </a:lnSpc>
              <a:spcBef>
                <a:spcPts val="600"/>
              </a:spcBef>
              <a:spcAft>
                <a:spcPts val="0"/>
              </a:spcAft>
              <a:tabLst>
                <a:tab pos="8001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Active tenure of the Jury </a:t>
            </a:r>
            <a:r>
              <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601.4.4]</a:t>
            </a:r>
            <a:endPar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cs typeface="Arial" panose="020B0604020202020204" pitchFamily="34" charset="0"/>
              </a:rPr>
              <a:t>Begins with its first meeting </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cs typeface="Arial" panose="020B0604020202020204" pitchFamily="34" charset="0"/>
              </a:rPr>
              <a:t>Ends, if no protests are submitted at the expiration of the protest deadlines as noted in Art. 643. </a:t>
            </a:r>
            <a:r>
              <a:rPr lang="en-US" b="1" dirty="0">
                <a:latin typeface="Arial" panose="020B0604020202020204" pitchFamily="34" charset="0"/>
                <a:cs typeface="Arial" panose="020B0604020202020204" pitchFamily="34" charset="0"/>
              </a:rPr>
              <a:t>[601.4.4.1, 601.4.4.2]       </a:t>
            </a:r>
          </a:p>
          <a:p>
            <a:pPr marL="0" lvl="1" algn="just">
              <a:lnSpc>
                <a:spcPct val="95000"/>
              </a:lnSpc>
              <a:spcBef>
                <a:spcPts val="600"/>
              </a:spcBef>
              <a:spcAft>
                <a:spcPts val="0"/>
              </a:spcAft>
              <a:tabLst>
                <a:tab pos="13716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does the Jury meet?</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 Prior to the all Team Captains’ Meeting</a:t>
            </a:r>
          </a:p>
          <a:p>
            <a:pPr marL="285750" indent="-28575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 After course inspections </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After each run</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End of race or in case of race halt</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To rule on Protests when appropriate </a:t>
            </a:r>
            <a:r>
              <a:rPr lang="en-US" b="1" dirty="0">
                <a:latin typeface="Arial" panose="020B0604020202020204" pitchFamily="34" charset="0"/>
                <a:ea typeface="Times New Roman" panose="02020603050405020304" pitchFamily="18" charset="0"/>
                <a:cs typeface="Arial" panose="020B0604020202020204" pitchFamily="34" charset="0"/>
              </a:rPr>
              <a:t>[601.4.6.3, 646.1]</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D12B42E9-130D-4630-AE68-87A2E565A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2282825" y="228600"/>
            <a:ext cx="4500563" cy="584200"/>
          </a:xfrm>
          <a:prstGeom prst="rect">
            <a:avLst/>
          </a:prstGeom>
        </p:spPr>
        <p:txBody>
          <a:bodyPr wrap="none">
            <a:spAutoFit/>
          </a:bodyPr>
          <a:lstStyle/>
          <a:p>
            <a:pPr algn="ctr">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DUTIES OF THE JURY</a:t>
            </a:r>
            <a:endParaRPr lang="en-US" sz="3200" dirty="0">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457200" y="990600"/>
            <a:ext cx="8153400" cy="5678488"/>
          </a:xfrm>
          <a:prstGeom prst="rect">
            <a:avLst/>
          </a:prstGeom>
        </p:spPr>
        <p:txBody>
          <a:bodyPr>
            <a:spAutoFit/>
          </a:bodyPr>
          <a:lstStyle/>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The Jury monitors the adherence to the rules throughout the entire race. </a:t>
            </a:r>
            <a:r>
              <a:rPr lang="en-US" sz="2200" b="1" dirty="0">
                <a:latin typeface="Arial" panose="020B0604020202020204" pitchFamily="34" charset="0"/>
                <a:ea typeface="Times New Roman" panose="02020603050405020304" pitchFamily="18" charset="0"/>
                <a:cs typeface="Arial" panose="020B0604020202020204" pitchFamily="34" charset="0"/>
              </a:rPr>
              <a:t>[601.4.6]</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The duties of the Jury are varied and basically cover 3 areas: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Technical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[601.4.6.1]:*  </a:t>
            </a:r>
            <a:r>
              <a:rPr lang="en-US" sz="2200" dirty="0">
                <a:latin typeface="Arial" panose="020B0604020202020204" pitchFamily="34" charset="0"/>
                <a:ea typeface="Times New Roman" panose="02020603050405020304" pitchFamily="18" charset="0"/>
                <a:cs typeface="Arial" panose="020B0604020202020204" pitchFamily="34" charset="0"/>
              </a:rPr>
              <a:t>Preparation for the actual event; e.g., course condition, checking course set, course inspection, debriefing Forerunners, etc.</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Organizational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[601.4.6.2]:  </a:t>
            </a:r>
            <a:r>
              <a:rPr lang="en-US" sz="2200" dirty="0">
                <a:latin typeface="Arial" panose="020B0604020202020204" pitchFamily="34" charset="0"/>
                <a:ea typeface="Times New Roman" panose="02020603050405020304" pitchFamily="18" charset="0"/>
                <a:cs typeface="Arial" panose="020B0604020202020204" pitchFamily="34" charset="0"/>
              </a:rPr>
              <a:t>Ranking competitors, granting reruns, shortening course, termination of an event, etc.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Disciplinary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[601.4.6.3]: </a:t>
            </a:r>
            <a:r>
              <a:rPr lang="en-US" sz="2200" dirty="0">
                <a:latin typeface="Arial" panose="020B0604020202020204" pitchFamily="34" charset="0"/>
                <a:ea typeface="Times New Roman" panose="02020603050405020304" pitchFamily="18" charset="0"/>
                <a:cs typeface="Arial" panose="020B0604020202020204" pitchFamily="34" charset="0"/>
              </a:rPr>
              <a:t> If necessary, excluding competitors, deciding on protests, imposing sanctions, etc. </a:t>
            </a:r>
          </a:p>
          <a:p>
            <a:pPr marL="0" lvl="1">
              <a:spcBef>
                <a:spcPts val="1200"/>
              </a:spcBef>
              <a:spcAft>
                <a:spcPts val="0"/>
              </a:spcAft>
              <a:defRPr/>
            </a:pPr>
            <a:r>
              <a:rPr lang="en-US" sz="2200"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Care should be taken to avoid situations that go beyond the inherent risks of the sport. Presence of timing equipment, terrain, weather, gate panels, gates, ability (or lack thereof), etc., are considered “inherent risks”; shovels, rakes, drills, tents, bamboo, poorly placed personnel are not.</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8F2B9060-5E48-4285-BA11-CAC0D5DFF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D94C5-51D0-46C5-9C0B-763AA26F1792}"/>
              </a:ext>
            </a:extLst>
          </p:cNvPr>
          <p:cNvSpPr/>
          <p:nvPr/>
        </p:nvSpPr>
        <p:spPr>
          <a:xfrm>
            <a:off x="874713" y="228600"/>
            <a:ext cx="7316787" cy="584200"/>
          </a:xfrm>
          <a:prstGeom prst="rect">
            <a:avLst/>
          </a:prstGeom>
        </p:spPr>
        <p:txBody>
          <a:bodyPr wrap="none">
            <a:spAutoFit/>
          </a:bodyPr>
          <a:lstStyle/>
          <a:p>
            <a:pPr algn="ctr">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ON-COURSE SECURITY MEASURES</a:t>
            </a:r>
            <a:endParaRPr lang="en-US" sz="3200" dirty="0">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F157F60E-5493-4A9E-8A91-D273263E2103}"/>
              </a:ext>
            </a:extLst>
          </p:cNvPr>
          <p:cNvSpPr txBox="1"/>
          <p:nvPr/>
        </p:nvSpPr>
        <p:spPr>
          <a:xfrm>
            <a:off x="457200" y="828675"/>
            <a:ext cx="8305800" cy="5786438"/>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In an attempt to provide good “on-course security measures” for all athletes, coaches, course workers, and officials, the Jury should verify the following:</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Gate Judges, course workers, required officials are in secure locations</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coaches have placed their gear (packs, skis, drills, etc.) away from anticipated spill zones and preferably behind the fencing</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coaches have their drills “in hand” or in a holster (and if not needed, in their packs behind the fencing)</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course maintenance equipment (drills, rakes, shovels, etc.) be either “in hand” or outside field of play.</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Request coaches facilitate course maintenance in their area by enlisting assistance of nearby course workers and officials to avoid or improve course issues</a:t>
            </a:r>
          </a:p>
          <a:p>
            <a:pPr>
              <a:spcBef>
                <a:spcPts val="600"/>
              </a:spcBef>
              <a:defRPr/>
            </a:pPr>
            <a:r>
              <a:rPr lang="en-US" sz="2000" dirty="0">
                <a:latin typeface="Arial" panose="020B0604020202020204" pitchFamily="34" charset="0"/>
                <a:cs typeface="Arial" panose="020B0604020202020204" pitchFamily="34" charset="0"/>
              </a:rPr>
              <a:t>These are only a few items that should be considered when providing a fair and secure field of play.  They may not be found in any rule or reference books, but they are important!</a:t>
            </a:r>
          </a:p>
        </p:txBody>
      </p:sp>
      <p:pic>
        <p:nvPicPr>
          <p:cNvPr id="5" name="Content Placeholder 10">
            <a:extLst>
              <a:ext uri="{FF2B5EF4-FFF2-40B4-BE49-F238E27FC236}">
                <a16:creationId xmlns:a16="http://schemas.microsoft.com/office/drawing/2014/main" id="{B91C9478-7A0E-434A-8806-34F31F212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DDBE6-9404-412A-8845-F560A0D0A7FC}"/>
              </a:ext>
            </a:extLst>
          </p:cNvPr>
          <p:cNvSpPr/>
          <p:nvPr/>
        </p:nvSpPr>
        <p:spPr>
          <a:xfrm>
            <a:off x="2514600" y="309563"/>
            <a:ext cx="4935538" cy="523875"/>
          </a:xfrm>
          <a:prstGeom prst="rect">
            <a:avLst/>
          </a:prstGeom>
        </p:spPr>
        <p:txBody>
          <a:bodyPr wrap="none">
            <a:spAutoFit/>
          </a:bodyPr>
          <a:lstStyle/>
          <a:p>
            <a:pP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THERE IS……….</a:t>
            </a:r>
          </a:p>
        </p:txBody>
      </p:sp>
      <p:pic>
        <p:nvPicPr>
          <p:cNvPr id="22531" name="Picture 3">
            <a:extLst>
              <a:ext uri="{FF2B5EF4-FFF2-40B4-BE49-F238E27FC236}">
                <a16:creationId xmlns:a16="http://schemas.microsoft.com/office/drawing/2014/main" id="{6D8E98A8-5078-472A-BDC7-E8935E4DE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28700"/>
            <a:ext cx="85439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914400" y="152400"/>
            <a:ext cx="7339013" cy="1066800"/>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is a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“Connection Coach”?</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163513" y="1447800"/>
            <a:ext cx="8839200" cy="4678363"/>
          </a:xfrm>
        </p:spPr>
        <p:txBody>
          <a:bodyPr rtlCol="0">
            <a:normAutofit/>
          </a:bodyPr>
          <a:lstStyle/>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One or two are appointed depending on type and category of event; e.g., U14 SG may only require 1 Connection Coach but a Nor-Am Cup SG may require 2 Connection Coaches</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liaison between all Team Captains and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additional on-hill “Eyes of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May supervise yellow flag zones in DH and SG*</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Have voice but no vote in Jury matters/decision</a:t>
            </a:r>
          </a:p>
          <a:p>
            <a:pPr marL="228600" lvl="3" indent="0" eaLnBrk="1" fontAlgn="auto" hangingPunct="1">
              <a:lnSpc>
                <a:spcPct val="100000"/>
              </a:lnSpc>
              <a:spcBef>
                <a:spcPts val="1200"/>
              </a:spcBef>
              <a:spcAft>
                <a:spcPts val="0"/>
              </a:spcAft>
              <a:buFont typeface="Arial" panose="020B0604020202020204" pitchFamily="34" charset="0"/>
              <a:buNone/>
              <a:defRPr/>
            </a:pPr>
            <a:r>
              <a:rPr lang="en-US" sz="2400" b="1" i="1" dirty="0">
                <a:latin typeface="Arial" panose="020B0604020202020204" pitchFamily="34" charset="0"/>
                <a:cs typeface="Arial" panose="020B0604020202020204" pitchFamily="34" charset="0"/>
              </a:rPr>
              <a:t>*Depending on terrain, Jury may also choose to appoint Connection Coach(es) for Giant Slalom events</a:t>
            </a:r>
          </a:p>
          <a:p>
            <a:pPr marL="246888" indent="-246888"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C0962BD3-EA13-4627-8CD8-53A460EF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685800" y="1295400"/>
            <a:ext cx="7239000" cy="464820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a:defRPr/>
            </a:pPr>
            <a:endParaRPr lang="en-US" sz="2000" dirty="0">
              <a:latin typeface="Arial" panose="020B0604020202020204" pitchFamily="34" charset="0"/>
              <a:cs typeface="Arial" panose="020B0604020202020204" pitchFamily="34" charset="0"/>
            </a:endParaRPr>
          </a:p>
          <a:p>
            <a:pPr>
              <a:defRPr/>
            </a:pPr>
            <a:r>
              <a:rPr lang="en-US" b="1" dirty="0"/>
              <a:t>NOTE: Ski Patrol assigned to the start should be physically present at the start.</a:t>
            </a:r>
            <a:endParaRPr lang="en-US" dirty="0"/>
          </a:p>
        </p:txBody>
      </p:sp>
      <p:pic>
        <p:nvPicPr>
          <p:cNvPr id="2" name="Content Placeholder 10">
            <a:extLst>
              <a:ext uri="{FF2B5EF4-FFF2-40B4-BE49-F238E27FC236}">
                <a16:creationId xmlns:a16="http://schemas.microsoft.com/office/drawing/2014/main" id="{3411D5A4-13DF-4D57-9D58-3530BC40B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i="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019675"/>
          </a:xfrm>
        </p:spPr>
        <p:txBody>
          <a:bodyPr rtlCol="0">
            <a:normAutofit fontScale="55000" lnSpcReduction="20000"/>
          </a:bodyPr>
          <a:lstStyle/>
          <a:p>
            <a:pPr marL="0" indent="0" eaLnBrk="1" fontAlgn="auto" hangingPunct="1">
              <a:lnSpc>
                <a:spcPct val="120000"/>
              </a:lnSpc>
              <a:spcAft>
                <a:spcPts val="0"/>
              </a:spcAft>
              <a:buFont typeface="Arial" pitchFamily="34" charset="0"/>
              <a:buNone/>
              <a:defRPr/>
            </a:pPr>
            <a:r>
              <a:rPr lang="en-US" altLang="en-US" sz="29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categories of events.</a:t>
            </a:r>
          </a:p>
          <a:p>
            <a:pPr marL="246888" indent="-246888" eaLnBrk="1" fontAlgn="auto" hangingPunct="1">
              <a:lnSpc>
                <a:spcPct val="120000"/>
              </a:lnSpc>
              <a:spcAft>
                <a:spcPts val="0"/>
              </a:spcAft>
              <a:buFont typeface="Arial"/>
              <a:buChar char="•"/>
              <a:defRPr/>
            </a:pPr>
            <a:r>
              <a:rPr lang="en-US" altLang="en-US" sz="29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2900" dirty="0">
                <a:solidFill>
                  <a:schemeClr val="tx1"/>
                </a:solidFill>
                <a:latin typeface="Arial" pitchFamily="34" charset="0"/>
                <a:cs typeface="Arial" pitchFamily="34" charset="0"/>
              </a:rPr>
              <a:t>Start Referee states, in concise manner via Jury radio: </a:t>
            </a:r>
          </a:p>
          <a:p>
            <a:pPr marL="731837" lvl="2" indent="0" eaLnBrk="1" fontAlgn="auto" hangingPunct="1">
              <a:lnSpc>
                <a:spcPct val="120000"/>
              </a:lnSpc>
              <a:spcAft>
                <a:spcPts val="0"/>
              </a:spcAft>
              <a:buFont typeface="Euphemia" panose="020B0503040102020104" pitchFamily="34" charset="0"/>
              <a:buNone/>
              <a:defRPr/>
            </a:pPr>
            <a:r>
              <a:rPr lang="en-US" altLang="en-US" sz="2100" dirty="0">
                <a:solidFill>
                  <a:schemeClr val="tx1"/>
                </a:solidFill>
                <a:latin typeface="Arial" pitchFamily="34" charset="0"/>
                <a:cs typeface="Arial" pitchFamily="34" charset="0"/>
              </a:rPr>
              <a:t>  </a:t>
            </a:r>
            <a:r>
              <a:rPr lang="en-US" altLang="en-US" sz="1600" dirty="0">
                <a:solidFill>
                  <a:schemeClr val="tx1"/>
                </a:solidFill>
                <a:latin typeface="Arial" pitchFamily="34" charset="0"/>
                <a:cs typeface="Arial" pitchFamily="34" charset="0"/>
              </a:rPr>
              <a:t>  </a:t>
            </a:r>
            <a:r>
              <a:rPr lang="en-US" altLang="en-US" sz="2900" dirty="0">
                <a:solidFill>
                  <a:schemeClr val="tx1"/>
                </a:solidFill>
                <a:latin typeface="Arial" pitchFamily="34" charset="0"/>
                <a:cs typeface="Arial" pitchFamily="34" charset="0"/>
              </a:rPr>
              <a:t>Confirmation “Start Stop” was heard/understood</a:t>
            </a:r>
          </a:p>
          <a:p>
            <a:pPr marL="246888" indent="-246888" eaLnBrk="1" fontAlgn="auto" hangingPunct="1">
              <a:lnSpc>
                <a:spcPct val="120000"/>
              </a:lnSpc>
              <a:spcAft>
                <a:spcPts val="0"/>
              </a:spcAft>
              <a:buFontTx/>
              <a:buNone/>
              <a:defRPr/>
            </a:pPr>
            <a:r>
              <a:rPr lang="en-US" altLang="en-US" sz="29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29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2900" i="1" dirty="0">
                <a:solidFill>
                  <a:schemeClr val="tx1"/>
                </a:solidFill>
                <a:latin typeface="Arial" pitchFamily="34" charset="0"/>
                <a:cs typeface="Arial" pitchFamily="34" charset="0"/>
              </a:rPr>
              <a:t>	Example: “</a:t>
            </a:r>
            <a:r>
              <a:rPr lang="en-US" altLang="en-US" sz="2900" b="1" i="1" dirty="0">
                <a:solidFill>
                  <a:schemeClr val="tx1"/>
                </a:solidFill>
                <a:latin typeface="Arial" pitchFamily="34" charset="0"/>
                <a:cs typeface="Arial" pitchFamily="34" charset="0"/>
              </a:rPr>
              <a:t>START STOP </a:t>
            </a:r>
            <a:r>
              <a:rPr lang="en-US" altLang="en-US" sz="29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29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29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29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DD590D54-EEF9-412C-8002-CB1A17C8F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 STOP”</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 STOP!”</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3DA386BF-4C72-4E57-9506-F32CC2203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fontScale="90000"/>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STOP/YELLOW FLAG STOP”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e.g.,</a:t>
            </a:r>
            <a:r>
              <a:rPr lang="en-US" altLang="en-US" sz="2000" i="1" dirty="0">
                <a:latin typeface="Arial" panose="020B0604020202020204" pitchFamily="34" charset="0"/>
                <a:cs typeface="Arial" panose="020B0604020202020204" pitchFamily="34" charset="0"/>
              </a:rPr>
              <a:t>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the course is clear, the Ski Patrol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4A61400E-9BF6-4504-9E41-981C6263F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C4E696-A427-27D8-8021-4E59A7D0F3CA}"/>
              </a:ext>
            </a:extLst>
          </p:cNvPr>
          <p:cNvSpPr>
            <a:spLocks noGrp="1"/>
          </p:cNvSpPr>
          <p:nvPr>
            <p:ph type="title" idx="4294967295"/>
          </p:nvPr>
        </p:nvSpPr>
        <p:spPr>
          <a:xfrm>
            <a:off x="419100" y="217488"/>
            <a:ext cx="8420100" cy="838200"/>
          </a:xfrm>
        </p:spPr>
        <p:txBody>
          <a:bodyPr/>
          <a:lstStyle/>
          <a:p>
            <a:pPr eaLnBrk="1" hangingPunct="1">
              <a:defRPr/>
            </a:pPr>
            <a:r>
              <a:rPr lang="en-US" altLang="en-US" sz="3000"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1F9762CA-6E19-6B56-90E3-6FBFB1FDD113}"/>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EECC4ABB-99DA-F7A3-A7CA-35408208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91343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22531" name="Rectangle 3">
            <a:extLst>
              <a:ext uri="{FF2B5EF4-FFF2-40B4-BE49-F238E27FC236}">
                <a16:creationId xmlns:a16="http://schemas.microsoft.com/office/drawing/2014/main" id="{D21F95F9-43C8-4C39-8962-9624252E1F94}"/>
              </a:ext>
            </a:extLst>
          </p:cNvPr>
          <p:cNvSpPr>
            <a:spLocks noGrp="1" noChangeArrowheads="1"/>
          </p:cNvSpPr>
          <p:nvPr>
            <p:ph type="body" idx="4294967295"/>
          </p:nvPr>
        </p:nvSpPr>
        <p:spPr>
          <a:xfrm>
            <a:off x="495300" y="1371600"/>
            <a:ext cx="8382000" cy="4876800"/>
          </a:xfrm>
        </p:spPr>
        <p:txBody>
          <a:bodyPr rtlCol="0">
            <a:normAutofit fontScale="85000" lnSpcReduction="20000"/>
          </a:bodyPr>
          <a:lstStyle/>
          <a:p>
            <a:pPr marL="246888" indent="-246888" eaLnBrk="1" fontAlgn="auto" hangingPunct="1">
              <a:lnSpc>
                <a:spcPct val="120000"/>
              </a:lnSpc>
              <a:spcBef>
                <a:spcPts val="600"/>
              </a:spcBef>
              <a:spcAft>
                <a:spcPts val="0"/>
              </a:spcAft>
              <a:buFont typeface="Arial"/>
              <a:buChar char="•"/>
              <a:defRPr/>
            </a:pPr>
            <a:r>
              <a:rPr lang="en-US" dirty="0">
                <a:latin typeface="Arial" pitchFamily="34" charset="0"/>
                <a:cs typeface="Arial" pitchFamily="34" charset="0"/>
              </a:rPr>
              <a:t>The individual (Jury member, eyes of the Jury or Jury Advisor) who called the </a:t>
            </a:r>
            <a:r>
              <a:rPr lang="en-US" b="1" dirty="0">
                <a:solidFill>
                  <a:srgbClr val="3215AB"/>
                </a:solidFill>
                <a:latin typeface="Arial" pitchFamily="34" charset="0"/>
                <a:cs typeface="Arial" pitchFamily="34" charset="0"/>
              </a:rPr>
              <a:t>“START STOP” </a:t>
            </a:r>
            <a:r>
              <a:rPr lang="en-US" dirty="0">
                <a:latin typeface="Arial" pitchFamily="34" charset="0"/>
                <a:cs typeface="Arial" pitchFamily="34" charset="0"/>
              </a:rPr>
              <a:t>or </a:t>
            </a:r>
            <a:r>
              <a:rPr lang="en-US" b="1" dirty="0">
                <a:solidFill>
                  <a:srgbClr val="3215AB"/>
                </a:solidFill>
                <a:latin typeface="Arial" pitchFamily="34" charset="0"/>
                <a:cs typeface="Arial" pitchFamily="34" charset="0"/>
              </a:rPr>
              <a:t>“START STOP, YELLOW FLAG STOP”</a:t>
            </a:r>
            <a:r>
              <a:rPr lang="en-US" dirty="0">
                <a:latin typeface="Arial" pitchFamily="34" charset="0"/>
                <a:cs typeface="Arial" pitchFamily="34" charset="0"/>
              </a:rPr>
              <a:t> is responsible for releasing the course hold.</a:t>
            </a:r>
          </a:p>
          <a:p>
            <a:pPr marL="246888" indent="-246888" eaLnBrk="1" fontAlgn="auto" hangingPunct="1">
              <a:lnSpc>
                <a:spcPct val="120000"/>
              </a:lnSpc>
              <a:spcBef>
                <a:spcPts val="1200"/>
              </a:spcBef>
              <a:spcAft>
                <a:spcPts val="0"/>
              </a:spcAft>
              <a:buFont typeface="Arial"/>
              <a:buChar char="•"/>
              <a:defRPr/>
            </a:pPr>
            <a:r>
              <a:rPr lang="en-US" dirty="0">
                <a:latin typeface="Arial" pitchFamily="34" charset="0"/>
                <a:cs typeface="Arial" pitchFamily="34" charset="0"/>
              </a:rPr>
              <a:t>The course is reopened at the </a:t>
            </a:r>
            <a:r>
              <a:rPr lang="en-US" u="sng" dirty="0">
                <a:latin typeface="Arial" pitchFamily="34" charset="0"/>
                <a:cs typeface="Arial" pitchFamily="34" charset="0"/>
              </a:rPr>
              <a:t>direction of the Jury</a:t>
            </a:r>
            <a:r>
              <a:rPr lang="en-US" dirty="0">
                <a:latin typeface="Arial" pitchFamily="34" charset="0"/>
                <a:cs typeface="Arial" pitchFamily="34" charset="0"/>
              </a:rPr>
              <a:t>: either from top to bottom, bottom to top, or from the position where the incident requiring the </a:t>
            </a:r>
            <a:r>
              <a:rPr lang="en-US" b="1" dirty="0">
                <a:solidFill>
                  <a:srgbClr val="3215AB"/>
                </a:solidFill>
                <a:latin typeface="Arial" pitchFamily="34" charset="0"/>
                <a:cs typeface="Arial" pitchFamily="34" charset="0"/>
              </a:rPr>
              <a:t>“START STOP” </a:t>
            </a:r>
            <a:r>
              <a:rPr lang="en-US" dirty="0">
                <a:latin typeface="Arial" pitchFamily="34" charset="0"/>
                <a:cs typeface="Arial" pitchFamily="34" charset="0"/>
              </a:rPr>
              <a:t>occurred.</a:t>
            </a:r>
          </a:p>
          <a:p>
            <a:pPr marL="246888" indent="-246888" eaLnBrk="1" fontAlgn="auto" hangingPunct="1">
              <a:lnSpc>
                <a:spcPct val="120000"/>
              </a:lnSpc>
              <a:spcBef>
                <a:spcPts val="1200"/>
              </a:spcBef>
              <a:spcAft>
                <a:spcPts val="0"/>
              </a:spcAft>
              <a:buFont typeface="Arial"/>
              <a:buChar char="•"/>
              <a:defRPr/>
            </a:pPr>
            <a:r>
              <a:rPr lang="en-US" i="1" dirty="0">
                <a:latin typeface="Arial" pitchFamily="34" charset="0"/>
                <a:cs typeface="Arial" pitchFamily="34" charset="0"/>
              </a:rPr>
              <a:t>Although the Technical Delegate may not be the official leading radio calls, the Technical Delegate is responsible for confirming that all Jury members, Jury Advisors, and Eyes of the Jury have reviewed and are aware of “start stop” and “start stop/yellow flag stop” procedures. </a:t>
            </a:r>
          </a:p>
          <a:p>
            <a:pPr marL="246888" indent="-246888" eaLnBrk="1" fontAlgn="auto" hangingPunct="1">
              <a:lnSpc>
                <a:spcPct val="120000"/>
              </a:lnSpc>
              <a:spcBef>
                <a:spcPts val="1200"/>
              </a:spcBef>
              <a:spcAft>
                <a:spcPts val="0"/>
              </a:spcAft>
              <a:buFont typeface="Arial"/>
              <a:buChar char="•"/>
              <a:defRPr/>
            </a:pPr>
            <a:endParaRPr lang="en-US" altLang="en-US" dirty="0">
              <a:solidFill>
                <a:schemeClr val="tx1"/>
              </a:solidFill>
              <a:latin typeface="Arial" pitchFamily="34" charset="0"/>
              <a:cs typeface="Arial" pitchFamily="34" charset="0"/>
            </a:endParaRPr>
          </a:p>
          <a:p>
            <a:pPr marL="246888" indent="-246888" eaLnBrk="1" fontAlgn="auto" hangingPunct="1">
              <a:lnSpc>
                <a:spcPct val="120000"/>
              </a:lnSpc>
              <a:spcBef>
                <a:spcPts val="1200"/>
              </a:spcBef>
              <a:spcAft>
                <a:spcPts val="0"/>
              </a:spcAft>
              <a:buFont typeface="Arial"/>
              <a:buChar char="•"/>
              <a:defRPr/>
            </a:pPr>
            <a:endParaRPr lang="en-US" altLang="en-US"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endParaRPr lang="en-US" i="1" dirty="0">
              <a:latin typeface="Arial" pitchFamily="34" charset="0"/>
              <a:cs typeface="Arial" pitchFamily="34" charset="0"/>
            </a:endParaRPr>
          </a:p>
          <a:p>
            <a:pPr marL="246888" indent="-246888" eaLnBrk="1" fontAlgn="auto" hangingPunct="1">
              <a:spcBef>
                <a:spcPts val="600"/>
              </a:spcBef>
              <a:spcAft>
                <a:spcPts val="0"/>
              </a:spcAft>
              <a:buFont typeface="Arial"/>
              <a:buChar char="•"/>
              <a:defRPr/>
            </a:pPr>
            <a:endParaRPr lang="en-US" i="1"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FAF5E1E9-8303-4542-94F2-30BF7ADEA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70000" lnSpcReduction="20000"/>
          </a:bodyPr>
          <a:lstStyle/>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Failure to comply may result in a “radio walk over” effectively impairing the Start Referee’s ability to receive the transmission.</a:t>
            </a:r>
          </a:p>
        </p:txBody>
      </p:sp>
      <p:pic>
        <p:nvPicPr>
          <p:cNvPr id="3" name="Content Placeholder 10">
            <a:extLst>
              <a:ext uri="{FF2B5EF4-FFF2-40B4-BE49-F238E27FC236}">
                <a16:creationId xmlns:a16="http://schemas.microsoft.com/office/drawing/2014/main" id="{C5CD309E-4D6F-423C-8883-333E40B3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Other 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pose an interference for competitors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“We will need a 4- interval hold for maintenance.”</a:t>
            </a:r>
          </a:p>
          <a:p>
            <a:pPr marL="246888" indent="-246888" eaLnBrk="1" fontAlgn="auto" hangingPunct="1">
              <a:spcAft>
                <a:spcPts val="0"/>
              </a:spcAft>
              <a:defRPr/>
            </a:pPr>
            <a:endParaRPr lang="en-US" dirty="0"/>
          </a:p>
        </p:txBody>
      </p:sp>
      <p:pic>
        <p:nvPicPr>
          <p:cNvPr id="4" name="Content Placeholder 10">
            <a:extLst>
              <a:ext uri="{FF2B5EF4-FFF2-40B4-BE49-F238E27FC236}">
                <a16:creationId xmlns:a16="http://schemas.microsoft.com/office/drawing/2014/main" id="{6A69C898-3E22-49A1-A45C-576C6502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70000" lnSpcReduction="2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any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is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246888" indent="-246888" eaLnBrk="1" fontAlgn="auto" hangingPunct="1">
              <a:spcAft>
                <a:spcPts val="0"/>
              </a:spcAft>
              <a:defRPr/>
            </a:pPr>
            <a:endParaRPr lang="en-US" dirty="0"/>
          </a:p>
        </p:txBody>
      </p:sp>
      <p:pic>
        <p:nvPicPr>
          <p:cNvPr id="2" name="Content Placeholder 10">
            <a:extLst>
              <a:ext uri="{FF2B5EF4-FFF2-40B4-BE49-F238E27FC236}">
                <a16:creationId xmlns:a16="http://schemas.microsoft.com/office/drawing/2014/main" id="{6F5845BA-D821-47D1-84A9-EABF5D4BB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DEC6-65EC-E7C6-71BE-5888BF999C83}"/>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4755" name="Content Placeholder 10">
            <a:extLst>
              <a:ext uri="{FF2B5EF4-FFF2-40B4-BE49-F238E27FC236}">
                <a16:creationId xmlns:a16="http://schemas.microsoft.com/office/drawing/2014/main" id="{A464BDC7-4ADF-E1F5-6B50-0D7F0CE3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14C6C9B-2EB9-6AEA-E921-766888054D75}"/>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75453950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598488" y="76200"/>
            <a:ext cx="8416925" cy="903288"/>
          </a:xfrm>
        </p:spPr>
        <p:txBody>
          <a:bodyPr/>
          <a:lstStyle/>
          <a:p>
            <a:pPr eaLnBrk="1" hangingPunct="1">
              <a:defRPr/>
            </a:pPr>
            <a:r>
              <a:rPr lang="en-US" altLang="en-US" sz="3200"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FORCE MAJEURE PROGRAM: </a:t>
            </a:r>
            <a:br>
              <a:rPr lang="en-US" altLang="en-US" dirty="0">
                <a:solidFill>
                  <a:srgbClr val="0033CC"/>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Two Races / Same Day / Same Field</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533400" y="1066800"/>
            <a:ext cx="8416925" cy="5486400"/>
          </a:xfrm>
        </p:spPr>
        <p:txBody>
          <a:bodyPr rtlCol="0">
            <a:normAutofit fontScale="85000" lnSpcReduction="20000"/>
          </a:bodyPr>
          <a:lstStyle/>
          <a:p>
            <a:pPr marL="0" indent="0">
              <a:lnSpc>
                <a:spcPct val="11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An organizer may calendar a </a:t>
            </a:r>
            <a:r>
              <a:rPr lang="en-US" sz="2400" u="sng" dirty="0">
                <a:latin typeface="Arial" panose="020B0604020202020204" pitchFamily="34" charset="0"/>
                <a:cs typeface="Arial" panose="020B0604020202020204" pitchFamily="34" charset="0"/>
              </a:rPr>
              <a:t>maximum</a:t>
            </a:r>
            <a:r>
              <a:rPr lang="en-US" sz="2400" dirty="0">
                <a:latin typeface="Arial" panose="020B0604020202020204" pitchFamily="34" charset="0"/>
                <a:cs typeface="Arial" panose="020B0604020202020204" pitchFamily="34" charset="0"/>
              </a:rPr>
              <a:t> of the following events per gender / per day: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Downhill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Super G races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1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Giant Slalom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1 </a:t>
            </a:r>
            <a:r>
              <a:rPr lang="en-US" sz="2400" u="sng" dirty="0">
                <a:latin typeface="Arial" panose="020B0604020202020204" pitchFamily="34" charset="0"/>
                <a:cs typeface="Arial" panose="020B0604020202020204" pitchFamily="34" charset="0"/>
              </a:rPr>
              <a:t>scored </a:t>
            </a:r>
            <a:r>
              <a:rPr lang="en-US" sz="2400" dirty="0">
                <a:latin typeface="Arial" panose="020B0604020202020204" pitchFamily="34" charset="0"/>
                <a:cs typeface="Arial" panose="020B0604020202020204" pitchFamily="34" charset="0"/>
              </a:rPr>
              <a:t>Slalom race </a:t>
            </a:r>
          </a:p>
          <a:p>
            <a:pPr marL="0" indent="0">
              <a:lnSpc>
                <a:spcPct val="11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cases of </a:t>
            </a:r>
            <a:r>
              <a:rPr lang="en-US" sz="2400" b="1" i="1" dirty="0">
                <a:latin typeface="Arial" panose="020B0604020202020204" pitchFamily="34" charset="0"/>
                <a:cs typeface="Arial" panose="020B0604020202020204" pitchFamily="34" charset="0"/>
              </a:rPr>
              <a:t>force majeure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more are conducted in one day and in the same place, the Official Program must clearly indicate:</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Inspection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Start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Course reset/redress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Start intervals for all events  </a:t>
            </a:r>
          </a:p>
          <a:p>
            <a:pPr marL="0" indent="0">
              <a:lnSpc>
                <a:spcPct val="110000"/>
              </a:lnSpc>
              <a:buFont typeface="Euphemia" panose="020B0503040102020104" pitchFamily="34" charset="0"/>
              <a:buNone/>
              <a:defRPr/>
            </a:pPr>
            <a:r>
              <a:rPr lang="en-US" sz="2400" b="1" dirty="0">
                <a:latin typeface="Arial" panose="020B0604020202020204" pitchFamily="34" charset="0"/>
                <a:cs typeface="Arial" panose="020B0604020202020204" pitchFamily="34" charset="0"/>
              </a:rPr>
              <a:t>[U202.2 – U202.2.2]</a:t>
            </a:r>
            <a:endParaRPr lang="en-US" sz="24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DF5536E1-5D28-48CD-8B1A-A9CC232C1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CEB2-9D75-4128-BD84-D87990907DBF}"/>
              </a:ext>
            </a:extLst>
          </p:cNvPr>
          <p:cNvSpPr>
            <a:spLocks noGrp="1"/>
          </p:cNvSpPr>
          <p:nvPr>
            <p:ph type="title"/>
          </p:nvPr>
        </p:nvSpPr>
        <p:spPr>
          <a:xfrm>
            <a:off x="457200" y="177800"/>
            <a:ext cx="8077200" cy="736600"/>
          </a:xfrm>
        </p:spPr>
        <p:txBody>
          <a:bodyPr/>
          <a:lstStyle/>
          <a:p>
            <a:r>
              <a:rPr lang="en-US" altLang="en-US"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i="1"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 </a:t>
            </a:r>
            <a:r>
              <a:rPr lang="en-US" altLang="en-US" i="1"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dirty="0">
                <a:solidFill>
                  <a:srgbClr val="0033CC"/>
                </a:solidFill>
                <a:effectLst>
                  <a:outerShdw blurRad="38100" dist="38100" dir="2700000" algn="tl">
                    <a:srgbClr val="000000">
                      <a:alpha val="43137"/>
                    </a:srgbClr>
                  </a:outerShdw>
                </a:effectLst>
                <a:latin typeface="Arial Bold" pitchFamily="34" charset="0"/>
                <a:cs typeface="Arial Bold" pitchFamily="34" charset="0"/>
              </a:rPr>
              <a:t>?</a:t>
            </a:r>
            <a:endParaRPr lang="en-US" dirty="0"/>
          </a:p>
        </p:txBody>
      </p:sp>
      <p:sp>
        <p:nvSpPr>
          <p:cNvPr id="3" name="Text Placeholder 2">
            <a:extLst>
              <a:ext uri="{FF2B5EF4-FFF2-40B4-BE49-F238E27FC236}">
                <a16:creationId xmlns:a16="http://schemas.microsoft.com/office/drawing/2014/main" id="{E2E65A78-4720-49D2-961F-DB1363637B65}"/>
              </a:ext>
            </a:extLst>
          </p:cNvPr>
          <p:cNvSpPr>
            <a:spLocks noGrp="1"/>
          </p:cNvSpPr>
          <p:nvPr>
            <p:ph type="body" sz="quarter" idx="10"/>
          </p:nvPr>
        </p:nvSpPr>
        <p:spPr>
          <a:xfrm>
            <a:off x="457200" y="1219200"/>
            <a:ext cx="8229600" cy="4800600"/>
          </a:xfrm>
        </p:spPr>
        <p:txBody>
          <a:bodyPr/>
          <a:lstStyle/>
          <a:p>
            <a:pPr marL="0" indent="0" algn="just">
              <a:buNone/>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"force majeure"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lvl="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spcBef>
                <a:spcPts val="1800"/>
              </a:spcBef>
              <a:buNone/>
            </a:pPr>
            <a:r>
              <a:rPr lang="en-US" sz="2400" i="1" dirty="0">
                <a:latin typeface="Arial" panose="020B0604020202020204" pitchFamily="34" charset="0"/>
                <a:cs typeface="Arial" panose="020B0604020202020204" pitchFamily="34" charset="0"/>
              </a:rPr>
              <a:t>Force majeure is “uncontrollable and unexpected”; force majeure is not “planned”.</a:t>
            </a:r>
            <a:endParaRPr lang="en-US" sz="24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C2A5B24B-9885-43D1-A4FB-E0FCB6419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75081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598488" y="152400"/>
            <a:ext cx="8416925" cy="827088"/>
          </a:xfrm>
        </p:spPr>
        <p:txBody>
          <a:bodyPr/>
          <a:lstStyle/>
          <a:p>
            <a:pPr eaLnBrk="1" hangingPunct="1">
              <a:defRPr/>
            </a:pPr>
            <a:r>
              <a:rPr lang="en-US" altLang="en-US" sz="32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FORCE MAJEURE PROGRAM: </a:t>
            </a:r>
            <a:br>
              <a:rPr lang="en-US" altLang="en-US" sz="32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br>
            <a:r>
              <a:rPr lang="en-US" altLang="en-US" sz="32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Two Races / Same Day / Same Field</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533400" y="1066800"/>
            <a:ext cx="8416925" cy="5486400"/>
          </a:xfrm>
        </p:spPr>
        <p:txBody>
          <a:bodyPr rtlCol="0">
            <a:normAutofit fontScale="85000" lnSpcReduction="20000"/>
          </a:bodyPr>
          <a:lstStyle/>
          <a:p>
            <a:pPr marL="0" indent="0">
              <a:lnSpc>
                <a:spcPct val="11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An organizer may calendar a </a:t>
            </a:r>
            <a:r>
              <a:rPr lang="en-US" sz="2400" u="sng" dirty="0">
                <a:latin typeface="Arial" panose="020B0604020202020204" pitchFamily="34" charset="0"/>
                <a:cs typeface="Arial" panose="020B0604020202020204" pitchFamily="34" charset="0"/>
              </a:rPr>
              <a:t>maximum</a:t>
            </a:r>
            <a:r>
              <a:rPr lang="en-US" sz="2400" dirty="0">
                <a:latin typeface="Arial" panose="020B0604020202020204" pitchFamily="34" charset="0"/>
                <a:cs typeface="Arial" panose="020B0604020202020204" pitchFamily="34" charset="0"/>
              </a:rPr>
              <a:t> of the following events per gender/per day: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Downhill races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Super G races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1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Giant Slalom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1 </a:t>
            </a:r>
            <a:r>
              <a:rPr lang="en-US" sz="2400" u="sng" dirty="0">
                <a:latin typeface="Arial" panose="020B0604020202020204" pitchFamily="34" charset="0"/>
                <a:cs typeface="Arial" panose="020B0604020202020204" pitchFamily="34" charset="0"/>
              </a:rPr>
              <a:t>scored </a:t>
            </a:r>
            <a:r>
              <a:rPr lang="en-US" sz="2400" dirty="0">
                <a:latin typeface="Arial" panose="020B0604020202020204" pitchFamily="34" charset="0"/>
                <a:cs typeface="Arial" panose="020B0604020202020204" pitchFamily="34" charset="0"/>
              </a:rPr>
              <a:t>Slalom race </a:t>
            </a:r>
          </a:p>
          <a:p>
            <a:pPr marL="0" indent="0">
              <a:lnSpc>
                <a:spcPct val="11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cases of </a:t>
            </a:r>
            <a:r>
              <a:rPr lang="en-US" sz="2400" b="1" i="1" dirty="0">
                <a:latin typeface="Arial" panose="020B0604020202020204" pitchFamily="34" charset="0"/>
                <a:cs typeface="Arial" panose="020B0604020202020204" pitchFamily="34" charset="0"/>
              </a:rPr>
              <a:t>force majeure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more are conducted in one day and in the same place, the Official Program must clearly indicate:</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Inspection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Start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Course reset/redress times for all events</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Start intervals for all events  </a:t>
            </a:r>
          </a:p>
          <a:p>
            <a:pPr>
              <a:lnSpc>
                <a:spcPct val="110000"/>
              </a:lnSpc>
              <a:buFont typeface="Arial" panose="020B0604020202020204" pitchFamily="34" charset="0"/>
              <a:buChar char="•"/>
              <a:defRPr/>
            </a:pPr>
            <a:r>
              <a:rPr lang="en-US" sz="2400" b="1" dirty="0">
                <a:latin typeface="Arial" panose="020B0604020202020204" pitchFamily="34" charset="0"/>
                <a:cs typeface="Arial" panose="020B0604020202020204" pitchFamily="34" charset="0"/>
              </a:rPr>
              <a:t>[U202.2 – U202.2.2]</a:t>
            </a:r>
            <a:endParaRPr lang="en-US" sz="24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561BB36E-018B-4FD5-A0D1-AA68BADC8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52720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REFEREE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 at the Start</a:t>
            </a:r>
          </a:p>
          <a:p>
            <a:pPr marL="246888" indent="-246888" eaLnBrk="1" fontAlgn="auto" hangingPunct="1">
              <a:spcAft>
                <a:spcPts val="0"/>
              </a:spcAft>
              <a:buFont typeface="Arial"/>
              <a:buChar char="•"/>
              <a:defRPr/>
            </a:pPr>
            <a:endParaRPr lang="en-US" sz="4000" b="1" dirty="0">
              <a:latin typeface="Arial" charset="0"/>
              <a:cs typeface="Arial" charset="0"/>
            </a:endParaRPr>
          </a:p>
        </p:txBody>
      </p:sp>
      <p:sp>
        <p:nvSpPr>
          <p:cNvPr id="40963" name="TextBox 1">
            <a:extLst>
              <a:ext uri="{FF2B5EF4-FFF2-40B4-BE49-F238E27FC236}">
                <a16:creationId xmlns:a16="http://schemas.microsoft.com/office/drawing/2014/main" id="{B65B73A4-E1D4-4BBC-B577-EEC19C01F642}"/>
              </a:ext>
            </a:extLst>
          </p:cNvPr>
          <p:cNvSpPr txBox="1">
            <a:spLocks noChangeArrowheads="1"/>
          </p:cNvSpPr>
          <p:nvPr/>
        </p:nvSpPr>
        <p:spPr bwMode="auto">
          <a:xfrm>
            <a:off x="2895600" y="555172"/>
            <a:ext cx="32004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pic>
        <p:nvPicPr>
          <p:cNvPr id="40964" name="Content Placeholder 10">
            <a:extLst>
              <a:ext uri="{FF2B5EF4-FFF2-40B4-BE49-F238E27FC236}">
                <a16:creationId xmlns:a16="http://schemas.microsoft.com/office/drawing/2014/main" id="{50836BB2-D2B7-47F6-BFF0-87834A8C1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A330CF3-58F7-8D97-7F96-541CCFF29C36}"/>
              </a:ext>
            </a:extLst>
          </p:cNvPr>
          <p:cNvSpPr>
            <a:spLocks noGrp="1"/>
          </p:cNvSpPr>
          <p:nvPr>
            <p:ph type="title" idx="4294967295"/>
          </p:nvPr>
        </p:nvSpPr>
        <p:spPr>
          <a:xfrm>
            <a:off x="609600" y="152400"/>
            <a:ext cx="8229600" cy="990600"/>
          </a:xfrm>
        </p:spPr>
        <p:txBody>
          <a:bodyPr/>
          <a:lstStyle/>
          <a:p>
            <a:pPr eaLnBrk="1" hangingPunct="1">
              <a:defRPr/>
            </a:pPr>
            <a:r>
              <a:rPr lang="en-US" altLang="en-US" sz="3700"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OFFICIALS’ RESPONSIBILITY</a:t>
            </a:r>
          </a:p>
        </p:txBody>
      </p:sp>
      <p:sp>
        <p:nvSpPr>
          <p:cNvPr id="3" name="Content Placeholder 2">
            <a:extLst>
              <a:ext uri="{FF2B5EF4-FFF2-40B4-BE49-F238E27FC236}">
                <a16:creationId xmlns:a16="http://schemas.microsoft.com/office/drawing/2014/main" id="{8F701544-ED8B-0455-1B41-70FE1D60A34B}"/>
              </a:ext>
            </a:extLst>
          </p:cNvPr>
          <p:cNvSpPr>
            <a:spLocks noGrp="1"/>
          </p:cNvSpPr>
          <p:nvPr>
            <p:ph idx="4294967295"/>
          </p:nvPr>
        </p:nvSpPr>
        <p:spPr>
          <a:xfrm>
            <a:off x="533400" y="1447800"/>
            <a:ext cx="8305800" cy="4572000"/>
          </a:xfrm>
        </p:spPr>
        <p:txBody>
          <a:bodyPr rtlCol="0">
            <a:normAutofit fontScale="70000" lnSpcReduction="2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7412" name="Content Placeholder 10">
            <a:extLst>
              <a:ext uri="{FF2B5EF4-FFF2-40B4-BE49-F238E27FC236}">
                <a16:creationId xmlns:a16="http://schemas.microsoft.com/office/drawing/2014/main" id="{A7CF26F7-79C9-95AB-EA16-B04C8AB4E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3551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B2C99DC1-1CE3-447F-BF1F-9F9256A7E744}"/>
              </a:ext>
            </a:extLst>
          </p:cNvPr>
          <p:cNvSpPr txBox="1">
            <a:spLocks noChangeArrowheads="1"/>
          </p:cNvSpPr>
          <p:nvPr/>
        </p:nvSpPr>
        <p:spPr bwMode="auto">
          <a:xfrm>
            <a:off x="228600" y="1208088"/>
            <a:ext cx="3200400" cy="23082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70C0"/>
                </a:solidFill>
                <a:latin typeface="Arial" panose="020B0604020202020204" pitchFamily="34" charset="0"/>
                <a:cs typeface="Arial" panose="020B0604020202020204" pitchFamily="34" charset="0"/>
              </a:rPr>
              <a:t>This form is used by both the Start &amp; Finish Referees.</a:t>
            </a:r>
          </a:p>
          <a:p>
            <a:endParaRPr lang="en-US" altLang="en-US" b="1" dirty="0">
              <a:solidFill>
                <a:srgbClr val="0070C0"/>
              </a:solidFill>
              <a:latin typeface="Arial" panose="020B0604020202020204" pitchFamily="34" charset="0"/>
              <a:cs typeface="Arial" panose="020B0604020202020204" pitchFamily="34" charset="0"/>
            </a:endParaRPr>
          </a:p>
          <a:p>
            <a:r>
              <a:rPr lang="en-US" altLang="en-US" b="1" dirty="0">
                <a:solidFill>
                  <a:srgbClr val="0070C0"/>
                </a:solidFill>
                <a:latin typeface="Arial" panose="020B0604020202020204" pitchFamily="34" charset="0"/>
                <a:cs typeface="Arial" panose="020B0604020202020204" pitchFamily="34" charset="0"/>
              </a:rPr>
              <a:t>Because of the importance of being able to review an event in “real time," this document must not be pre-numbered.</a:t>
            </a:r>
          </a:p>
        </p:txBody>
      </p:sp>
      <p:pic>
        <p:nvPicPr>
          <p:cNvPr id="41987" name="Picture 2">
            <a:extLst>
              <a:ext uri="{FF2B5EF4-FFF2-40B4-BE49-F238E27FC236}">
                <a16:creationId xmlns:a16="http://schemas.microsoft.com/office/drawing/2014/main" id="{3F1B64F3-058F-49E7-AFCF-386293300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 b="3750"/>
          <a:stretch/>
        </p:blipFill>
        <p:spPr bwMode="auto">
          <a:xfrm>
            <a:off x="3962400" y="457200"/>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Jury Advisor at the Start</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404813" y="865188"/>
            <a:ext cx="8010525" cy="570925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rgbClr val="0033CC"/>
                </a:solidFill>
                <a:effectLst>
                  <a:outerShdw blurRad="38100" dist="38100" dir="2700000" algn="tl">
                    <a:srgbClr val="C0C0C0"/>
                  </a:outerShdw>
                </a:effectLst>
                <a:latin typeface="Arial" charset="0"/>
              </a:rPr>
              <a:t>Job Duration &amp; Duties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U601.3.3 / 601.3.3</a:t>
            </a:r>
          </a:p>
          <a:p>
            <a:pPr fontAlgn="auto">
              <a:spcBef>
                <a:spcPts val="600"/>
              </a:spcBef>
              <a:spcAft>
                <a:spcPts val="0"/>
              </a:spcAft>
              <a:defRPr/>
            </a:pPr>
            <a:r>
              <a:rPr lang="en-US" sz="2000" dirty="0">
                <a:effectLst>
                  <a:outerShdw blurRad="38100" dist="38100" dir="2700000" algn="tl">
                    <a:srgbClr val="C0C0C0"/>
                  </a:outerShdw>
                </a:effectLst>
                <a:latin typeface="Arial" charset="0"/>
              </a:rPr>
              <a:t>The Start Referee remains at the start from the beginning of the official inspection time until the end of training/event.  </a:t>
            </a:r>
            <a:r>
              <a:rPr lang="en-US" sz="2000" i="1" dirty="0">
                <a:effectLst>
                  <a:outerShdw blurRad="38100" dist="38100" dir="2700000" algn="tl">
                    <a:srgbClr val="C0C0C0"/>
                  </a:outerShdw>
                </a:effectLst>
                <a:latin typeface="Arial" charset="0"/>
              </a:rPr>
              <a:t>The Start Referee’s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Makes sure regulations for the start and start organization are observed</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Determines late and false starts (early/late starts)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Must be in communication with the Jury</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Reports names of competitors who did not start to the Referee</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start infringements: e.g., false or delayed starts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equipment violations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Ensures reserve (spare, high-numbered) unassigned bibs are available at the start </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If available, confirms “Stop the Bleed” kit is available in the start area</a:t>
            </a: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CBFEC3C7-C203-462E-B3C1-E0CEB97C6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&amp; “NPS”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627</a:t>
            </a:r>
            <a:endParaRPr lang="en-US" sz="2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13E79173-F3C9-4CEC-8303-2F57FBAE6F14}"/>
              </a:ext>
            </a:extLst>
          </p:cNvPr>
          <p:cNvSpPr txBox="1"/>
          <p:nvPr/>
        </p:nvSpPr>
        <p:spPr>
          <a:xfrm>
            <a:off x="509587" y="838200"/>
            <a:ext cx="8510587" cy="5754688"/>
          </a:xfrm>
          <a:prstGeom prst="rect">
            <a:avLst/>
          </a:prstGeom>
          <a:noFill/>
          <a:ln>
            <a:noFill/>
          </a:ln>
        </p:spPr>
        <p:txBody>
          <a:bodyPr anchor="ctr" anchorCtr="1">
            <a:spAutoFit/>
          </a:bodyPr>
          <a:lstStyle/>
          <a:p>
            <a:pPr>
              <a:defRPr/>
            </a:pPr>
            <a:r>
              <a:rPr lang="en-US" sz="1900" dirty="0">
                <a:latin typeface="Arial" panose="020B0604020202020204" pitchFamily="34" charset="0"/>
                <a:cs typeface="Arial" panose="020B0604020202020204" pitchFamily="34" charset="0"/>
              </a:rPr>
              <a:t>Provisions apply to </a:t>
            </a:r>
            <a:r>
              <a:rPr lang="en-US" sz="1900" u="sng" dirty="0">
                <a:latin typeface="Arial" panose="020B0604020202020204" pitchFamily="34" charset="0"/>
                <a:cs typeface="Arial" panose="020B0604020202020204" pitchFamily="34" charset="0"/>
              </a:rPr>
              <a:t>ALL</a:t>
            </a:r>
            <a:r>
              <a:rPr lang="en-US" sz="1900" dirty="0">
                <a:latin typeface="Arial" panose="020B0604020202020204" pitchFamily="34" charset="0"/>
                <a:cs typeface="Arial" panose="020B0604020202020204" pitchFamily="34" charset="0"/>
              </a:rPr>
              <a:t> Sanctioned Events: Non-FIS and FIS</a:t>
            </a:r>
          </a:p>
          <a:p>
            <a:pPr>
              <a:spcBef>
                <a:spcPts val="600"/>
              </a:spcBef>
              <a:defRPr/>
            </a:pPr>
            <a:r>
              <a:rPr lang="en-US" sz="1900" dirty="0">
                <a:latin typeface="Arial" panose="020B0604020202020204" pitchFamily="34" charset="0"/>
                <a:cs typeface="Arial" panose="020B0604020202020204" pitchFamily="34" charset="0"/>
              </a:rPr>
              <a:t>A competitor will not be permitted to start in any competition, if the competitor:</a:t>
            </a:r>
          </a:p>
          <a:p>
            <a:pPr marL="285750" indent="-285750">
              <a:buFont typeface="Arial" panose="020B0604020202020204" pitchFamily="34" charset="0"/>
              <a:buChar char="•"/>
              <a:defRPr/>
            </a:pPr>
            <a:r>
              <a:rPr lang="en-US" sz="1900" dirty="0">
                <a:latin typeface="Arial" panose="020B0604020202020204" pitchFamily="34" charset="0"/>
                <a:cs typeface="Arial" panose="020B0604020202020204" pitchFamily="34" charset="0"/>
              </a:rPr>
              <a:t>Wears obscene names and/or symbols on clothing and equipment </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Behaves in an unsportsmanlike manner in the start area</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Violates the rules in regard to equipment</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Trains on a course closed for competitors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Has not participated in at least one timed Downhill Training run</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Does not wear a helmet that conforms to the Specifications for Competition Equipment or does not have ski brakes on their skis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Does not wear or carry an official start number</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Was Disqualified (DSQ), Did Not Start (DNS), Not Permitted to Start (NPS) or Did Not Finish (DNF)  in first run. </a:t>
            </a:r>
            <a:r>
              <a:rPr lang="en-US" sz="1900" i="1" dirty="0">
                <a:latin typeface="Arial" panose="020B0604020202020204" pitchFamily="34" charset="0"/>
                <a:cs typeface="Arial" panose="020B0604020202020204" pitchFamily="34" charset="0"/>
              </a:rPr>
              <a:t>Exception: Alpine Combined where Slalom is the first run.</a:t>
            </a:r>
          </a:p>
          <a:p>
            <a:pPr marL="285750" indent="-285750">
              <a:buFont typeface="Arial" panose="020B0604020202020204" pitchFamily="34" charset="0"/>
              <a:buChar char="•"/>
              <a:defRPr/>
            </a:pPr>
            <a:endParaRPr lang="en-US" sz="1900" dirty="0">
              <a:latin typeface="Arial" panose="020B0604020202020204" pitchFamily="34" charset="0"/>
              <a:cs typeface="Arial" panose="020B0604020202020204" pitchFamily="34" charset="0"/>
            </a:endParaRPr>
          </a:p>
          <a:p>
            <a:pPr>
              <a:defRPr/>
            </a:pPr>
            <a:r>
              <a:rPr lang="en-US" sz="1900" dirty="0">
                <a:latin typeface="Arial" panose="020B0604020202020204" pitchFamily="34" charset="0"/>
                <a:cs typeface="Arial" panose="020B0604020202020204" pitchFamily="34" charset="0"/>
              </a:rPr>
              <a:t>Additional for FIS ONLY</a:t>
            </a:r>
          </a:p>
          <a:p>
            <a:pPr marL="285750" indent="-285750">
              <a:buFont typeface="Arial" panose="020B0604020202020204" pitchFamily="34" charset="0"/>
              <a:buChar char="•"/>
              <a:defRPr/>
            </a:pPr>
            <a:r>
              <a:rPr lang="en-US" sz="1900" dirty="0">
                <a:latin typeface="Arial" panose="020B0604020202020204" pitchFamily="34" charset="0"/>
                <a:cs typeface="Arial" panose="020B0604020202020204" pitchFamily="34" charset="0"/>
              </a:rPr>
              <a:t>Violates FIS rules for commercial markings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Refuses to undertake a FIS required medical examination</a:t>
            </a:r>
          </a:p>
        </p:txBody>
      </p:sp>
      <p:pic>
        <p:nvPicPr>
          <p:cNvPr id="2" name="Content Placeholder 10">
            <a:extLst>
              <a:ext uri="{FF2B5EF4-FFF2-40B4-BE49-F238E27FC236}">
                <a16:creationId xmlns:a16="http://schemas.microsoft.com/office/drawing/2014/main" id="{86106797-1046-42C7-A90D-C70F644CA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&amp; “NPS” Clarifications </a:t>
            </a:r>
            <a:endParaRPr lang="en-US" sz="2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13E79173-F3C9-4CEC-8303-2F57FBAE6F14}"/>
              </a:ext>
            </a:extLst>
          </p:cNvPr>
          <p:cNvSpPr txBox="1"/>
          <p:nvPr/>
        </p:nvSpPr>
        <p:spPr>
          <a:xfrm>
            <a:off x="206375" y="967081"/>
            <a:ext cx="8731250" cy="5093702"/>
          </a:xfrm>
          <a:prstGeom prst="rect">
            <a:avLst/>
          </a:prstGeom>
          <a:noFill/>
          <a:ln>
            <a:noFill/>
          </a:ln>
        </p:spPr>
        <p:txBody>
          <a:bodyPr anchor="ctr" anchorCtr="1">
            <a:spAutoFit/>
          </a:bodyPr>
          <a:lstStyle/>
          <a:p>
            <a:pPr marL="457200" indent="-457200" eaLnBrk="1" fontAlgn="auto" hangingPunct="1">
              <a:spcBef>
                <a:spcPts val="1800"/>
              </a:spcBef>
              <a:spcAft>
                <a:spcPts val="0"/>
              </a:spcAft>
              <a:buFont typeface="Arial" panose="020B0604020202020204" pitchFamily="34" charset="0"/>
              <a:buChar char="•"/>
              <a:defRPr/>
            </a:pPr>
            <a:r>
              <a:rPr lang="en-US" altLang="en-US" sz="2800" dirty="0">
                <a:latin typeface="Arial" charset="0"/>
                <a:cs typeface="Arial" charset="0"/>
              </a:rPr>
              <a:t>Specifications for Competition Equipment [3.1.2.7.1] does not permit use of equipment which </a:t>
            </a:r>
          </a:p>
          <a:p>
            <a:pPr eaLnBrk="1" fontAlgn="auto" hangingPunct="1">
              <a:spcBef>
                <a:spcPts val="1800"/>
              </a:spcBef>
              <a:spcAft>
                <a:spcPts val="0"/>
              </a:spcAft>
              <a:defRPr/>
            </a:pPr>
            <a:r>
              <a:rPr lang="en-US" altLang="en-US" sz="2800" b="1" dirty="0">
                <a:solidFill>
                  <a:srgbClr val="3215AB"/>
                </a:solidFill>
                <a:latin typeface="Arial" charset="0"/>
                <a:cs typeface="Arial" charset="0"/>
              </a:rPr>
              <a:t>“</a:t>
            </a:r>
            <a:r>
              <a:rPr lang="en-US" altLang="en-US" sz="2800" b="1" i="1" dirty="0">
                <a:solidFill>
                  <a:srgbClr val="3215AB"/>
                </a:solidFill>
                <a:latin typeface="Arial" charset="0"/>
                <a:cs typeface="Arial" charset="0"/>
              </a:rPr>
              <a:t>increases the risk to the user or other persons when used for the purpose for which it was intended”  </a:t>
            </a:r>
          </a:p>
          <a:p>
            <a:pPr marL="457200" indent="-457200" eaLnBrk="1" fontAlgn="auto" hangingPunct="1">
              <a:spcBef>
                <a:spcPts val="1800"/>
              </a:spcBef>
              <a:spcAft>
                <a:spcPts val="0"/>
              </a:spcAft>
              <a:buFont typeface="Arial" panose="020B0604020202020204" pitchFamily="34" charset="0"/>
              <a:buChar char="•"/>
              <a:defRPr/>
            </a:pPr>
            <a:r>
              <a:rPr lang="en-US" altLang="en-US" sz="2800" i="1" dirty="0">
                <a:latin typeface="Arial" charset="0"/>
                <a:cs typeface="Arial" charset="0"/>
              </a:rPr>
              <a:t>This rule addresses a missing basket on a pole, etc.  </a:t>
            </a:r>
          </a:p>
          <a:p>
            <a:pPr marL="457200" indent="-457200" eaLnBrk="1" fontAlgn="auto" hangingPunct="1">
              <a:spcBef>
                <a:spcPts val="1800"/>
              </a:spcBef>
              <a:spcAft>
                <a:spcPts val="0"/>
              </a:spcAft>
              <a:buFont typeface="Arial" panose="020B0604020202020204" pitchFamily="34" charset="0"/>
              <a:buChar char="•"/>
              <a:defRPr/>
            </a:pPr>
            <a:r>
              <a:rPr lang="en-US" altLang="en-US" sz="2800" i="1" dirty="0">
                <a:latin typeface="Arial" charset="0"/>
                <a:cs typeface="Arial" charset="0"/>
              </a:rPr>
              <a:t>In addition, an “official start number” is </a:t>
            </a:r>
            <a:r>
              <a:rPr lang="en-US" altLang="en-US" sz="2800" i="1" u="sng" dirty="0">
                <a:latin typeface="Arial" charset="0"/>
                <a:cs typeface="Arial" charset="0"/>
              </a:rPr>
              <a:t>any bib issued by the local event organizer</a:t>
            </a:r>
            <a:r>
              <a:rPr lang="en-US" altLang="en-US" sz="2800" i="1" dirty="0">
                <a:latin typeface="Arial" charset="0"/>
                <a:cs typeface="Arial" charset="0"/>
              </a:rPr>
              <a:t>; this includes replacement bibs furnished by the Start Referee.</a:t>
            </a:r>
            <a:endParaRPr lang="en-US" sz="2800"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656D6177-51AA-4012-A5A3-ABE6E8D1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283845" y="120016"/>
            <a:ext cx="8229600" cy="839788"/>
          </a:xfrm>
        </p:spPr>
        <p:txBody>
          <a:bodyPr rtlCol="0">
            <a:normAutofit fontScale="90000"/>
          </a:bodyPr>
          <a:lstStyle/>
          <a:p>
            <a:pPr eaLnBrk="1" fontAlgn="auto" hangingPunct="1">
              <a:spcAft>
                <a:spcPts val="0"/>
              </a:spcAft>
              <a:defRPr/>
            </a:pP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Reruns/Starts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200" b="1" i="1" dirty="0">
                <a:effectLst>
                  <a:outerShdw blurRad="38100" dist="38100" dir="2700000" algn="tl">
                    <a:srgbClr val="C0C0C0"/>
                  </a:outerShdw>
                </a:effectLst>
                <a:latin typeface="Arial" charset="0"/>
              </a:rPr>
              <a:t>ACR/ICR </a:t>
            </a:r>
            <a:r>
              <a:rPr lang="en-US" sz="2200" i="1" dirty="0">
                <a:effectLst>
                  <a:outerShdw blurRad="38100" dist="38100" dir="2700000" algn="tl">
                    <a:srgbClr val="C0C0C0"/>
                  </a:outerShdw>
                </a:effectLst>
                <a:latin typeface="Arial" charset="0"/>
              </a:rPr>
              <a:t>623; 613.6; 805.3</a:t>
            </a: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6" name="Rectangle 10">
            <a:extLst>
              <a:ext uri="{FF2B5EF4-FFF2-40B4-BE49-F238E27FC236}">
                <a16:creationId xmlns:a16="http://schemas.microsoft.com/office/drawing/2014/main" id="{06698DA5-06F4-4499-A7D3-A007BFE8A937}"/>
              </a:ext>
            </a:extLst>
          </p:cNvPr>
          <p:cNvSpPr>
            <a:spLocks noChangeArrowheads="1"/>
          </p:cNvSpPr>
          <p:nvPr/>
        </p:nvSpPr>
        <p:spPr bwMode="auto">
          <a:xfrm>
            <a:off x="2203450" y="3962400"/>
            <a:ext cx="5029200" cy="479425"/>
          </a:xfrm>
          <a:prstGeom prst="rect">
            <a:avLst/>
          </a:prstGeom>
          <a:noFill/>
          <a:ln w="9525">
            <a:noFill/>
            <a:miter lim="800000"/>
            <a:headEnd/>
            <a:tailEnd/>
          </a:ln>
          <a:effectLst/>
        </p:spPr>
        <p:txBody>
          <a:bodyPr>
            <a:spAutoFit/>
          </a:bodyPr>
          <a:lstStyle/>
          <a:p>
            <a:pPr marL="342900" indent="-342900" fontAlgn="auto">
              <a:lnSpc>
                <a:spcPct val="90000"/>
              </a:lnSpc>
              <a:spcBef>
                <a:spcPct val="20000"/>
              </a:spcBef>
              <a:spcAft>
                <a:spcPts val="0"/>
              </a:spcAft>
              <a:defRPr/>
            </a:pPr>
            <a:r>
              <a:rPr lang="en-US" sz="2800" dirty="0">
                <a:solidFill>
                  <a:srgbClr val="0033CC"/>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p:txBody>
      </p:sp>
      <p:sp>
        <p:nvSpPr>
          <p:cNvPr id="5" name="TextBox 4">
            <a:extLst>
              <a:ext uri="{FF2B5EF4-FFF2-40B4-BE49-F238E27FC236}">
                <a16:creationId xmlns:a16="http://schemas.microsoft.com/office/drawing/2014/main" id="{27B7C56A-E373-44BA-90FB-27580AB5C681}"/>
              </a:ext>
            </a:extLst>
          </p:cNvPr>
          <p:cNvSpPr txBox="1"/>
          <p:nvPr/>
        </p:nvSpPr>
        <p:spPr>
          <a:xfrm>
            <a:off x="283845" y="1219200"/>
            <a:ext cx="8648700" cy="5054600"/>
          </a:xfrm>
          <a:prstGeom prst="rect">
            <a:avLst/>
          </a:prstGeom>
          <a:noFill/>
          <a:ln>
            <a:noFill/>
          </a:ln>
        </p:spPr>
        <p:txBody>
          <a:bodyPr anchor="ctr" anchorCtr="1">
            <a:spAutoFit/>
          </a:bodyPr>
          <a:lstStyle/>
          <a:p>
            <a:pPr>
              <a:defRPr/>
            </a:pPr>
            <a:r>
              <a:rPr lang="en-US" dirty="0">
                <a:latin typeface="Arial" panose="020B0604020202020204" pitchFamily="34" charset="0"/>
                <a:cs typeface="Arial" panose="020B0604020202020204" pitchFamily="34" charset="0"/>
              </a:rPr>
              <a:t>Competitor who is obstructed while racing must stop immediately in order to request a rerun.  The request can also be made by the Team Captain.  Grounds for interference (obstruction)  are covered by </a:t>
            </a:r>
            <a:r>
              <a:rPr lang="en-US" b="1" dirty="0">
                <a:latin typeface="Arial" panose="020B0604020202020204" pitchFamily="34" charset="0"/>
                <a:cs typeface="Arial" panose="020B0604020202020204" pitchFamily="34" charset="0"/>
              </a:rPr>
              <a:t>ACR/ICR 623.2</a:t>
            </a:r>
            <a:r>
              <a:rPr lang="en-US" dirty="0">
                <a:latin typeface="Arial" panose="020B0604020202020204" pitchFamily="34" charset="0"/>
                <a:cs typeface="Arial" panose="020B0604020202020204" pitchFamily="34" charset="0"/>
              </a:rPr>
              <a:t>.  </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Referee or another Jury member is unable to confirm the validity of a request for a rerun, a “provisional rerun” may be granted</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competitor is allowed to start after reporting to the Start Referee and </a:t>
            </a:r>
            <a:r>
              <a:rPr lang="en-US" u="sng" dirty="0">
                <a:latin typeface="Arial" panose="020B0604020202020204" pitchFamily="34" charset="0"/>
                <a:cs typeface="Arial" panose="020B0604020202020204" pitchFamily="34" charset="0"/>
              </a:rPr>
              <a:t>inserted in the normal starting order</a:t>
            </a:r>
            <a:r>
              <a:rPr lang="en-US" dirty="0">
                <a:latin typeface="Arial" panose="020B0604020202020204" pitchFamily="34" charset="0"/>
                <a:cs typeface="Arial" panose="020B0604020202020204" pitchFamily="34" charset="0"/>
              </a:rPr>
              <a:t> (when competitor is physically “ready”)</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 “provisional rerun” remains valid even if slower than the obstructed run</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competitor was already disqualified before the incident entitling the competitor to a rerun, the rerun is not valid. (</a:t>
            </a:r>
            <a:r>
              <a:rPr lang="en-US" b="1" dirty="0">
                <a:latin typeface="Arial" panose="020B0604020202020204" pitchFamily="34" charset="0"/>
                <a:cs typeface="Arial" panose="020B0604020202020204" pitchFamily="34" charset="0"/>
              </a:rPr>
              <a:t>ACR/ICR 623.3.2</a:t>
            </a:r>
            <a:r>
              <a:rPr lang="en-US" dirty="0">
                <a:latin typeface="Arial" panose="020B0604020202020204" pitchFamily="34" charset="0"/>
                <a:cs typeface="Arial" panose="020B0604020202020204" pitchFamily="34" charset="0"/>
              </a:rPr>
              <a:t>)</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is not present or is not ready to start when called, the Start Referee may excuse the delay if it was due to “force majeure."  In case of doubt, the Jury may allow a “provisional start."</a:t>
            </a:r>
          </a:p>
          <a:p>
            <a:pPr>
              <a:spcBef>
                <a:spcPts val="900"/>
              </a:spcBef>
              <a:defRPr/>
            </a:pPr>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Competitors must be advised of “provisional” nature of a rerun or start.</a:t>
            </a:r>
          </a:p>
          <a:p>
            <a:pPr>
              <a:spcBef>
                <a:spcPts val="0"/>
              </a:spcBef>
              <a:defRPr/>
            </a:pPr>
            <a:r>
              <a:rPr lang="en-US" dirty="0">
                <a:latin typeface="Arial" panose="020B0604020202020204" pitchFamily="34" charset="0"/>
                <a:cs typeface="Arial" panose="020B0604020202020204" pitchFamily="34" charset="0"/>
              </a:rPr>
              <a:t>Failure to do so may indicate automatic acceptance of the runs.</a:t>
            </a:r>
          </a:p>
        </p:txBody>
      </p:sp>
      <p:pic>
        <p:nvPicPr>
          <p:cNvPr id="2" name="Content Placeholder 10">
            <a:extLst>
              <a:ext uri="{FF2B5EF4-FFF2-40B4-BE49-F238E27FC236}">
                <a16:creationId xmlns:a16="http://schemas.microsoft.com/office/drawing/2014/main" id="{E850A606-6FC6-4F83-9872-61BC1026C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F7F7-9B22-4E2F-97CF-F535D254DC61}"/>
              </a:ext>
            </a:extLst>
          </p:cNvPr>
          <p:cNvSpPr>
            <a:spLocks noGrp="1"/>
          </p:cNvSpPr>
          <p:nvPr>
            <p:ph type="title" idx="4294967295"/>
          </p:nvPr>
        </p:nvSpPr>
        <p:spPr>
          <a:xfrm>
            <a:off x="457200" y="76200"/>
            <a:ext cx="8229600" cy="944563"/>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RECORDING A “NPS” SITUATION: </a:t>
            </a:r>
            <a:br>
              <a:rPr lang="en-US" sz="2400" b="1"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 </a:t>
            </a:r>
            <a:r>
              <a:rPr lang="en-US" sz="24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and</a:t>
            </a:r>
            <a:r>
              <a:rPr lang="en-US" sz="24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FIS EVENTS</a:t>
            </a:r>
          </a:p>
        </p:txBody>
      </p:sp>
      <p:sp>
        <p:nvSpPr>
          <p:cNvPr id="3" name="Content Placeholder 2">
            <a:extLst>
              <a:ext uri="{FF2B5EF4-FFF2-40B4-BE49-F238E27FC236}">
                <a16:creationId xmlns:a16="http://schemas.microsoft.com/office/drawing/2014/main" id="{8BBB393B-FC77-4744-A8A5-EE0FB699922E}"/>
              </a:ext>
            </a:extLst>
          </p:cNvPr>
          <p:cNvSpPr>
            <a:spLocks noGrp="1"/>
          </p:cNvSpPr>
          <p:nvPr>
            <p:ph idx="4294967295"/>
          </p:nvPr>
        </p:nvSpPr>
        <p:spPr>
          <a:xfrm>
            <a:off x="228600" y="1020763"/>
            <a:ext cx="8686800" cy="5456237"/>
          </a:xfrm>
        </p:spPr>
        <p:txBody>
          <a:bodyPr rtlCol="0">
            <a:normAutofit fontScale="85000" lnSpcReduction="20000"/>
          </a:bodyPr>
          <a:lstStyle/>
          <a:p>
            <a:pPr marL="0" indent="0" eaLnBrk="1" fontAlgn="auto" hangingPunct="1">
              <a:lnSpc>
                <a:spcPct val="120000"/>
              </a:lnSpc>
              <a:spcBef>
                <a:spcPts val="800"/>
              </a:spcBef>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Due to rule(s) violation(s), an athlete is not permitted to start (NPS)…this could apply to either run of a 2-run event</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Athlete’s status is recorded by the Start Referee as “Not Permitted to Start” (NPS); reason must be stated</a:t>
            </a:r>
          </a:p>
          <a:p>
            <a:pPr marL="0" indent="0" eaLnBrk="1" fontAlgn="auto" hangingPunct="1">
              <a:lnSpc>
                <a:spcPct val="120000"/>
              </a:lnSpc>
              <a:spcBef>
                <a:spcPts val="0"/>
              </a:spcBef>
              <a:spcAft>
                <a:spcPts val="0"/>
              </a:spcAft>
              <a:buFont typeface="Arial" panose="020B0604020202020204" pitchFamily="34" charset="0"/>
              <a:buNone/>
              <a:defRPr/>
            </a:pPr>
            <a:r>
              <a:rPr lang="en-US" sz="2000" b="1" dirty="0">
                <a:solidFill>
                  <a:srgbClr val="3215AB"/>
                </a:solidFill>
                <a:latin typeface="Arial" panose="020B0604020202020204" pitchFamily="34" charset="0"/>
                <a:cs typeface="Arial" panose="020B0604020202020204" pitchFamily="34" charset="0"/>
              </a:rPr>
              <a:t>       Example:                                          Note suggestion to insert “name”</a:t>
            </a: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“NPS” must be noted on Report by the Referee as required</a:t>
            </a:r>
          </a:p>
          <a:p>
            <a:pPr marL="0" indent="0" eaLnBrk="1" fontAlgn="auto" hangingPunct="1">
              <a:lnSpc>
                <a:spcPct val="120000"/>
              </a:lnSpc>
              <a:spcBef>
                <a:spcPts val="0"/>
              </a:spcBef>
              <a:spcAft>
                <a:spcPts val="0"/>
              </a:spcAft>
              <a:buFont typeface="Arial" panose="020B0604020202020204" pitchFamily="34" charset="0"/>
              <a:buNone/>
              <a:defRPr/>
            </a:pPr>
            <a:r>
              <a:rPr lang="en-US" sz="2000" b="1" dirty="0">
                <a:solidFill>
                  <a:srgbClr val="FF0000"/>
                </a:solidFill>
                <a:latin typeface="Arial" panose="020B0604020202020204" pitchFamily="34" charset="0"/>
                <a:cs typeface="Arial" panose="020B0604020202020204" pitchFamily="34" charset="0"/>
              </a:rPr>
              <a:t>       </a:t>
            </a:r>
            <a:r>
              <a:rPr lang="en-US" sz="2000" b="1" dirty="0">
                <a:solidFill>
                  <a:srgbClr val="3215AB"/>
                </a:solidFill>
                <a:latin typeface="Arial" panose="020B0604020202020204" pitchFamily="34" charset="0"/>
                <a:cs typeface="Arial" panose="020B0604020202020204" pitchFamily="34" charset="0"/>
              </a:rPr>
              <a:t>Example: </a:t>
            </a:r>
            <a:r>
              <a:rPr lang="en-US" sz="2000" b="1" dirty="0">
                <a:solidFill>
                  <a:srgbClr val="FF0000"/>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endParaRPr lang="en-US" sz="2000"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endParaRPr lang="en-US" sz="2000"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Applicable rule number must be noted for results</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Software  includes designation for  “NPS”  </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Technical Delegate must verify accuracy of Official Results (DNS, NPS, DSQ) and Penalty posted on U.S. Ski &amp; Snowboard/FIS websites</a:t>
            </a:r>
          </a:p>
          <a:p>
            <a:pPr marL="0" indent="0" eaLnBrk="1" fontAlgn="auto" hangingPunct="1">
              <a:lnSpc>
                <a:spcPct val="100000"/>
              </a:lnSpc>
              <a:spcBef>
                <a:spcPts val="900"/>
              </a:spcBef>
              <a:spcAft>
                <a:spcPts val="0"/>
              </a:spcAft>
              <a:buFont typeface="Arial" panose="020B0604020202020204" pitchFamily="34" charset="0"/>
              <a:buNone/>
              <a:defRPr/>
            </a:pPr>
            <a:r>
              <a:rPr lang="en-US" sz="2400" dirty="0"/>
              <a:t> </a:t>
            </a:r>
          </a:p>
          <a:p>
            <a:pPr marL="246888" indent="-246888" eaLnBrk="1" fontAlgn="auto" hangingPunct="1">
              <a:spcAft>
                <a:spcPts val="0"/>
              </a:spcAft>
              <a:defRPr/>
            </a:pPr>
            <a:endParaRPr lang="en-US" dirty="0"/>
          </a:p>
        </p:txBody>
      </p:sp>
      <p:pic>
        <p:nvPicPr>
          <p:cNvPr id="47108" name="Picture 8" descr="Screen Clipping">
            <a:extLst>
              <a:ext uri="{FF2B5EF4-FFF2-40B4-BE49-F238E27FC236}">
                <a16:creationId xmlns:a16="http://schemas.microsoft.com/office/drawing/2014/main" id="{E6C9FB61-FF7F-4714-8CB7-31AE9908D7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259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Screen Clipping">
            <a:extLst>
              <a:ext uri="{FF2B5EF4-FFF2-40B4-BE49-F238E27FC236}">
                <a16:creationId xmlns:a16="http://schemas.microsoft.com/office/drawing/2014/main" id="{C1B9B0A3-CB25-4773-B378-0195A545C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27438"/>
            <a:ext cx="6172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10">
            <a:extLst>
              <a:ext uri="{FF2B5EF4-FFF2-40B4-BE49-F238E27FC236}">
                <a16:creationId xmlns:a16="http://schemas.microsoft.com/office/drawing/2014/main" id="{6EDB518F-68E2-4D7B-9C01-27C01EB7E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B6831-58C9-F306-89F2-7950F148D890}"/>
              </a:ext>
            </a:extLst>
          </p:cNvPr>
          <p:cNvSpPr txBox="1"/>
          <p:nvPr/>
        </p:nvSpPr>
        <p:spPr>
          <a:xfrm>
            <a:off x="1143000" y="457200"/>
            <a:ext cx="6705600" cy="1384300"/>
          </a:xfrm>
          <a:prstGeom prst="rect">
            <a:avLst/>
          </a:prstGeom>
          <a:noFill/>
          <a:ln>
            <a:noFill/>
          </a:ln>
        </p:spPr>
        <p:txBody>
          <a:bodyPr anchor="ctr" anchorCtr="1">
            <a:spAutoFit/>
          </a:bodyPr>
          <a:lstStyle/>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CLOCK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VERBAL START COMMANDS</a:t>
            </a:r>
          </a:p>
        </p:txBody>
      </p:sp>
      <p:sp>
        <p:nvSpPr>
          <p:cNvPr id="71683" name="TextBox 2">
            <a:extLst>
              <a:ext uri="{FF2B5EF4-FFF2-40B4-BE49-F238E27FC236}">
                <a16:creationId xmlns:a16="http://schemas.microsoft.com/office/drawing/2014/main" id="{697EBF69-353A-952D-2E96-D560E745D3F2}"/>
              </a:ext>
            </a:extLst>
          </p:cNvPr>
          <p:cNvSpPr txBox="1">
            <a:spLocks noChangeArrowheads="1"/>
          </p:cNvSpPr>
          <p:nvPr/>
        </p:nvSpPr>
        <p:spPr bwMode="auto">
          <a:xfrm>
            <a:off x="914400" y="2438400"/>
            <a:ext cx="7315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800" b="1" dirty="0">
                <a:latin typeface="Arial" panose="020B0604020202020204" pitchFamily="34" charset="0"/>
                <a:cs typeface="Arial" panose="020B0604020202020204" pitchFamily="34" charset="0"/>
              </a:rPr>
              <a:t>U613.4 clarifies the following:</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Use of a start clock </a:t>
            </a:r>
            <a:r>
              <a:rPr lang="en-US" altLang="en-US" sz="2800" b="1" u="sng" dirty="0">
                <a:latin typeface="Arial" panose="020B0604020202020204" pitchFamily="34" charset="0"/>
                <a:cs typeface="Arial" panose="020B0604020202020204" pitchFamily="34" charset="0"/>
              </a:rPr>
              <a:t>does not</a:t>
            </a:r>
            <a:r>
              <a:rPr lang="en-US" altLang="en-US" sz="2800" b="1" dirty="0">
                <a:latin typeface="Arial" panose="020B0604020202020204" pitchFamily="34" charset="0"/>
                <a:cs typeface="Arial" panose="020B0604020202020204" pitchFamily="34" charset="0"/>
              </a:rPr>
              <a:t> replace the requirement for </a:t>
            </a:r>
            <a:r>
              <a:rPr lang="en-US" altLang="en-US" sz="2800" b="1" u="sng" dirty="0">
                <a:latin typeface="Arial" panose="020B0604020202020204" pitchFamily="34" charset="0"/>
                <a:cs typeface="Arial" panose="020B0604020202020204" pitchFamily="34" charset="0"/>
              </a:rPr>
              <a:t>verbal</a:t>
            </a:r>
            <a:r>
              <a:rPr lang="en-US" altLang="en-US" sz="2800" b="1" dirty="0">
                <a:latin typeface="Arial" panose="020B0604020202020204" pitchFamily="34" charset="0"/>
                <a:cs typeface="Arial" panose="020B0604020202020204" pitchFamily="34" charset="0"/>
              </a:rPr>
              <a:t> start commands.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This clarification applies to all U.S. Ski &amp; Snowboard sanctioned events.</a:t>
            </a:r>
          </a:p>
          <a:p>
            <a:endParaRPr lang="en-US" altLang="en-US" dirty="0"/>
          </a:p>
        </p:txBody>
      </p:sp>
      <p:pic>
        <p:nvPicPr>
          <p:cNvPr id="71684" name="Content Placeholder 10">
            <a:extLst>
              <a:ext uri="{FF2B5EF4-FFF2-40B4-BE49-F238E27FC236}">
                <a16:creationId xmlns:a16="http://schemas.microsoft.com/office/drawing/2014/main" id="{CF9517FA-250E-C349-053B-0A4E2CF57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2687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AE444D8-A468-46C5-810D-58DD94AF4D9F}"/>
              </a:ext>
            </a:extLst>
          </p:cNvPr>
          <p:cNvSpPr>
            <a:spLocks noGrp="1" noChangeArrowheads="1"/>
          </p:cNvSpPr>
          <p:nvPr>
            <p:ph type="title" idx="4294967295"/>
          </p:nvPr>
        </p:nvSpPr>
        <p:spPr>
          <a:xfrm>
            <a:off x="914400" y="1219200"/>
            <a:ext cx="7772400" cy="687388"/>
          </a:xfrm>
        </p:spPr>
        <p:txBody>
          <a:bodyPr rtlCol="0">
            <a:normAutofit fontScale="90000"/>
          </a:bodyPr>
          <a:lstStyle/>
          <a:p>
            <a:pPr eaLnBrk="1" fontAlgn="auto" hangingPunct="1">
              <a:spcAft>
                <a:spcPts val="0"/>
              </a:spcAft>
              <a:defRPr/>
            </a:pPr>
            <a:br>
              <a:rPr lang="en-US" dirty="0">
                <a:effectLst>
                  <a:outerShdw blurRad="38100" dist="38100" dir="2700000" algn="tl">
                    <a:srgbClr val="C0C0C0"/>
                  </a:outerShdw>
                </a:effectLst>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Rules of the Start</a:t>
            </a:r>
            <a:br>
              <a:rPr lang="en-US" b="1" dirty="0">
                <a:solidFill>
                  <a:srgbClr val="3215AB"/>
                </a:solidFill>
                <a:effectLst>
                  <a:outerShdw blurRad="38100" dist="38100" dir="2700000" algn="tl">
                    <a:srgbClr val="C0C0C0"/>
                  </a:outerShdw>
                </a:effectLst>
              </a:rPr>
            </a:br>
            <a:r>
              <a:rPr lang="en-US" b="1" dirty="0">
                <a:effectLst>
                  <a:outerShdw blurRad="38100" dist="38100" dir="2700000" algn="tl">
                    <a:srgbClr val="C0C0C0"/>
                  </a:outerShdw>
                </a:effectLst>
              </a:rPr>
              <a:t> </a:t>
            </a:r>
            <a:r>
              <a:rPr lang="en-US" sz="2000" b="1" i="1" dirty="0">
                <a:effectLst>
                  <a:outerShdw blurRad="38100" dist="38100" dir="2700000" algn="tl">
                    <a:srgbClr val="C0C0C0"/>
                  </a:outerShdw>
                </a:effectLst>
              </a:rPr>
              <a:t>ACR/ICR  611.2.1.1,  613</a:t>
            </a:r>
            <a:r>
              <a:rPr lang="en-US" sz="1800" b="1" dirty="0">
                <a:effectLst>
                  <a:outerShdw blurRad="38100" dist="38100" dir="2700000" algn="tl">
                    <a:srgbClr val="C0C0C0"/>
                  </a:outerShdw>
                </a:effectLst>
              </a:rPr>
              <a:t> </a:t>
            </a:r>
            <a:br>
              <a:rPr lang="en-US" sz="1800" b="1" dirty="0">
                <a:effectLst>
                  <a:outerShdw blurRad="38100" dist="38100" dir="2700000" algn="tl">
                    <a:srgbClr val="C0C0C0"/>
                  </a:outerShdw>
                </a:effectLst>
              </a:rPr>
            </a:br>
            <a:endParaRPr lang="en-US" sz="1800" b="1" dirty="0">
              <a:effectLst>
                <a:outerShdw blurRad="38100" dist="38100" dir="2700000" algn="tl">
                  <a:srgbClr val="C0C0C0"/>
                </a:outerShdw>
              </a:effectLst>
            </a:endParaRPr>
          </a:p>
        </p:txBody>
      </p:sp>
      <p:sp>
        <p:nvSpPr>
          <p:cNvPr id="35843" name="Rectangle 3">
            <a:extLst>
              <a:ext uri="{FF2B5EF4-FFF2-40B4-BE49-F238E27FC236}">
                <a16:creationId xmlns:a16="http://schemas.microsoft.com/office/drawing/2014/main" id="{AB484713-5F36-4403-80FC-3938AE747B16}"/>
              </a:ext>
            </a:extLst>
          </p:cNvPr>
          <p:cNvSpPr>
            <a:spLocks noGrp="1" noChangeArrowheads="1"/>
          </p:cNvSpPr>
          <p:nvPr>
            <p:ph type="body" idx="4294967295"/>
          </p:nvPr>
        </p:nvSpPr>
        <p:spPr>
          <a:xfrm>
            <a:off x="925513" y="1981200"/>
            <a:ext cx="7456487" cy="3575050"/>
          </a:xfrm>
        </p:spPr>
        <p:txBody>
          <a:bodyPr rtlCol="0">
            <a:normAutofit lnSpcReduction="10000"/>
          </a:bodyPr>
          <a:lstStyle/>
          <a:p>
            <a:pPr marL="246888" indent="-246888" eaLnBrk="1" fontAlgn="auto" hangingPunct="1">
              <a:spcAft>
                <a:spcPts val="0"/>
              </a:spcAft>
              <a:buFontTx/>
              <a:buNone/>
              <a:defRPr/>
            </a:pPr>
            <a:r>
              <a:rPr lang="en-US" b="1" dirty="0">
                <a:solidFill>
                  <a:srgbClr val="0070C0"/>
                </a:solidFill>
                <a:effectLst>
                  <a:outerShdw blurRad="38100" dist="38100" dir="2700000" algn="tl">
                    <a:srgbClr val="C0C0C0"/>
                  </a:outerShdw>
                </a:effectLst>
                <a:latin typeface="Arial" charset="0"/>
                <a:cs typeface="Arial" charset="0"/>
              </a:rPr>
              <a:t>Delayed Start: </a:t>
            </a:r>
            <a:r>
              <a:rPr lang="en-US" dirty="0">
                <a:effectLst>
                  <a:outerShdw blurRad="38100" dist="38100" dir="2700000" algn="tl">
                    <a:srgbClr val="C0C0C0"/>
                  </a:outerShdw>
                </a:effectLst>
                <a:latin typeface="Arial" charset="0"/>
                <a:cs typeface="Arial" charset="0"/>
              </a:rPr>
              <a:t>Not present when called to start – </a:t>
            </a:r>
            <a:r>
              <a:rPr lang="en-US" u="sng" dirty="0">
                <a:effectLst>
                  <a:outerShdw blurRad="38100" dist="38100" dir="2700000" algn="tl">
                    <a:srgbClr val="C0C0C0"/>
                  </a:outerShdw>
                </a:effectLst>
                <a:latin typeface="Arial" charset="0"/>
                <a:cs typeface="Arial" charset="0"/>
              </a:rPr>
              <a:t>sanction</a:t>
            </a:r>
            <a:r>
              <a:rPr lang="en-US" dirty="0">
                <a:effectLst>
                  <a:outerShdw blurRad="38100" dist="38100" dir="2700000" algn="tl">
                    <a:srgbClr val="C0C0C0"/>
                  </a:outerShdw>
                </a:effectLst>
                <a:latin typeface="Arial" charset="0"/>
                <a:cs typeface="Arial" charset="0"/>
              </a:rPr>
              <a:t> which could include DSQ!</a:t>
            </a:r>
          </a:p>
          <a:p>
            <a:pPr marL="246888" indent="-246888" eaLnBrk="1" fontAlgn="auto" hangingPunct="1">
              <a:spcAft>
                <a:spcPts val="0"/>
              </a:spcAft>
              <a:buFontTx/>
              <a:buNone/>
              <a:defRPr/>
            </a:pPr>
            <a:r>
              <a:rPr lang="en-US" sz="1800" b="1" i="1" dirty="0">
                <a:effectLst>
                  <a:outerShdw blurRad="38100" dist="38100" dir="2700000" algn="tl">
                    <a:srgbClr val="C0C0C0"/>
                  </a:outerShdw>
                </a:effectLst>
                <a:latin typeface="Arial" charset="0"/>
                <a:cs typeface="Arial" charset="0"/>
              </a:rPr>
              <a:t>ACR/ICR </a:t>
            </a:r>
            <a:r>
              <a:rPr lang="en-US" sz="1800" i="1" dirty="0">
                <a:effectLst>
                  <a:outerShdw blurRad="38100" dist="38100" dir="2700000" algn="tl">
                    <a:srgbClr val="C0C0C0"/>
                  </a:outerShdw>
                </a:effectLst>
                <a:latin typeface="Arial" charset="0"/>
                <a:cs typeface="Arial" charset="0"/>
              </a:rPr>
              <a:t> 613.6</a:t>
            </a:r>
          </a:p>
          <a:p>
            <a:pPr marL="246888" indent="-246888" eaLnBrk="1" fontAlgn="auto" hangingPunct="1">
              <a:spcAft>
                <a:spcPts val="0"/>
              </a:spcAft>
              <a:buFontTx/>
              <a:buNone/>
              <a:defRPr/>
            </a:pPr>
            <a:endParaRPr lang="en-US" dirty="0">
              <a:solidFill>
                <a:srgbClr val="FF0000"/>
              </a:solidFill>
              <a:effectLst>
                <a:outerShdw blurRad="38100" dist="38100" dir="2700000" algn="tl">
                  <a:srgbClr val="C0C0C0"/>
                </a:outerShdw>
              </a:effectLst>
              <a:latin typeface="Arial" charset="0"/>
              <a:cs typeface="Arial" charset="0"/>
            </a:endParaRPr>
          </a:p>
          <a:p>
            <a:pPr marL="246888" indent="-246888" eaLnBrk="1" fontAlgn="auto" hangingPunct="1">
              <a:spcAft>
                <a:spcPts val="0"/>
              </a:spcAft>
              <a:buFontTx/>
              <a:buNone/>
              <a:defRPr/>
            </a:pPr>
            <a:r>
              <a:rPr lang="en-US" b="1" dirty="0">
                <a:solidFill>
                  <a:srgbClr val="0070C0"/>
                </a:solidFill>
                <a:effectLst>
                  <a:outerShdw blurRad="38100" dist="38100" dir="2700000" algn="tl">
                    <a:srgbClr val="C0C0C0"/>
                  </a:outerShdw>
                </a:effectLst>
                <a:latin typeface="Arial" charset="0"/>
                <a:cs typeface="Arial" charset="0"/>
              </a:rPr>
              <a:t>False (early/late) Start: </a:t>
            </a:r>
            <a:r>
              <a:rPr lang="en-US" dirty="0">
                <a:effectLst>
                  <a:outerShdw blurRad="38100" dist="38100" dir="2700000" algn="tl">
                    <a:srgbClr val="C0C0C0"/>
                  </a:outerShdw>
                </a:effectLst>
                <a:latin typeface="Arial" charset="0"/>
                <a:cs typeface="Arial" charset="0"/>
              </a:rPr>
              <a:t>In the Gate; DNS within 10-second window (5 seconds before/5 seconds after “GO”) –  </a:t>
            </a:r>
            <a:r>
              <a:rPr lang="en-US" u="sng" dirty="0">
                <a:effectLst>
                  <a:outerShdw blurRad="38100" dist="38100" dir="2700000" algn="tl">
                    <a:srgbClr val="C0C0C0"/>
                  </a:outerShdw>
                </a:effectLst>
                <a:latin typeface="Arial" charset="0"/>
                <a:cs typeface="Arial" charset="0"/>
              </a:rPr>
              <a:t>disqualified</a:t>
            </a:r>
          </a:p>
          <a:p>
            <a:pPr marL="246888" indent="-246888" eaLnBrk="1" fontAlgn="auto" hangingPunct="1">
              <a:spcAft>
                <a:spcPts val="0"/>
              </a:spcAft>
              <a:buFontTx/>
              <a:buNone/>
              <a:defRPr/>
            </a:pPr>
            <a:r>
              <a:rPr lang="en-US" sz="1800" b="1" i="1" dirty="0">
                <a:effectLst>
                  <a:outerShdw blurRad="38100" dist="38100" dir="2700000" algn="tl">
                    <a:srgbClr val="C0C0C0"/>
                  </a:outerShdw>
                </a:effectLst>
                <a:latin typeface="Arial" charset="0"/>
                <a:cs typeface="Arial" charset="0"/>
              </a:rPr>
              <a:t>ACR/ICR  </a:t>
            </a:r>
            <a:r>
              <a:rPr lang="en-US" sz="1800" i="1" dirty="0">
                <a:effectLst>
                  <a:outerShdw blurRad="38100" dist="38100" dir="2700000" algn="tl">
                    <a:srgbClr val="C0C0C0"/>
                  </a:outerShdw>
                </a:effectLst>
                <a:latin typeface="Arial" charset="0"/>
                <a:cs typeface="Arial" charset="0"/>
              </a:rPr>
              <a:t>613.7</a:t>
            </a:r>
          </a:p>
          <a:p>
            <a:pPr marL="246888" indent="-246888" eaLnBrk="1" fontAlgn="auto" hangingPunct="1">
              <a:spcAft>
                <a:spcPts val="0"/>
              </a:spcAft>
              <a:buFontTx/>
              <a:buNone/>
              <a:defRPr/>
            </a:pPr>
            <a:endParaRPr lang="en-US" sz="2400" i="1" dirty="0">
              <a:solidFill>
                <a:srgbClr val="0033CC"/>
              </a:solidFill>
              <a:effectLst>
                <a:outerShdw blurRad="38100" dist="38100" dir="2700000" algn="tl">
                  <a:srgbClr val="C0C0C0"/>
                </a:outerShdw>
              </a:effectLst>
              <a:latin typeface="Arial" charset="0"/>
              <a:cs typeface="Arial" charset="0"/>
            </a:endParaRPr>
          </a:p>
        </p:txBody>
      </p:sp>
      <p:pic>
        <p:nvPicPr>
          <p:cNvPr id="2" name="Content Placeholder 10">
            <a:extLst>
              <a:ext uri="{FF2B5EF4-FFF2-40B4-BE49-F238E27FC236}">
                <a16:creationId xmlns:a16="http://schemas.microsoft.com/office/drawing/2014/main" id="{2846BC61-1B23-459C-9F99-D4B479FEE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2247401-6740-E52E-1CCA-F60CA858ACFF}"/>
              </a:ext>
            </a:extLst>
          </p:cNvPr>
          <p:cNvSpPr>
            <a:spLocks noGrp="1"/>
          </p:cNvSpPr>
          <p:nvPr>
            <p:ph type="title" idx="4294967295"/>
          </p:nvPr>
        </p:nvSpPr>
        <p:spPr>
          <a:xfrm>
            <a:off x="533400" y="152400"/>
            <a:ext cx="7237413" cy="1143000"/>
          </a:xfrm>
        </p:spPr>
        <p:txBody>
          <a:bodyPr rtlCol="0">
            <a:normAutofit/>
          </a:bodyPr>
          <a:lstStyle/>
          <a:p>
            <a:pPr eaLnBrk="1" fontAlgn="auto" hangingPunct="1">
              <a:spcAft>
                <a:spcPts val="0"/>
              </a:spcAft>
              <a:defRPr/>
            </a:pP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WHY DISQUALIFICATION?</a:t>
            </a:r>
          </a:p>
        </p:txBody>
      </p:sp>
      <p:sp>
        <p:nvSpPr>
          <p:cNvPr id="79875" name="Content Placeholder 2">
            <a:extLst>
              <a:ext uri="{FF2B5EF4-FFF2-40B4-BE49-F238E27FC236}">
                <a16:creationId xmlns:a16="http://schemas.microsoft.com/office/drawing/2014/main" id="{736223CB-9A81-8E84-AA7B-FF85A55505FD}"/>
              </a:ext>
            </a:extLst>
          </p:cNvPr>
          <p:cNvSpPr>
            <a:spLocks noGrp="1" noChangeArrowheads="1"/>
          </p:cNvSpPr>
          <p:nvPr>
            <p:ph idx="4294967295"/>
          </p:nvPr>
        </p:nvSpPr>
        <p:spPr>
          <a:xfrm>
            <a:off x="685800" y="1828800"/>
            <a:ext cx="8229600" cy="3233738"/>
          </a:xfrm>
        </p:spPr>
        <p:txBody>
          <a:bodyPr/>
          <a:lstStyle/>
          <a:p>
            <a:pPr eaLnBrk="1" hangingPunct="1">
              <a:lnSpc>
                <a:spcPct val="110000"/>
              </a:lnSpc>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In fixed interval events, course workers know they have a set time frame between competitors</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If a competitor leaves the start early or late, this time frame becomes compromised</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A compromised time frame = </a:t>
            </a:r>
            <a:r>
              <a:rPr lang="en-US" altLang="en-US" sz="2600" b="1" u="sng" dirty="0">
                <a:solidFill>
                  <a:srgbClr val="002060"/>
                </a:solidFill>
                <a:latin typeface="Arial" panose="020B0604020202020204" pitchFamily="34" charset="0"/>
                <a:cs typeface="Arial" panose="020B0604020202020204" pitchFamily="34" charset="0"/>
              </a:rPr>
              <a:t>a possible hazard!</a:t>
            </a:r>
          </a:p>
        </p:txBody>
      </p:sp>
      <p:pic>
        <p:nvPicPr>
          <p:cNvPr id="79876" name="Content Placeholder 10">
            <a:extLst>
              <a:ext uri="{FF2B5EF4-FFF2-40B4-BE49-F238E27FC236}">
                <a16:creationId xmlns:a16="http://schemas.microsoft.com/office/drawing/2014/main" id="{2632FBA2-69C3-910F-434E-E23EC1B05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54608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1957D70-0482-ADD0-BD33-6CC1CB806F5D}"/>
              </a:ext>
            </a:extLst>
          </p:cNvPr>
          <p:cNvSpPr>
            <a:spLocks noGrp="1" noChangeArrowheads="1"/>
          </p:cNvSpPr>
          <p:nvPr>
            <p:ph type="body" idx="4294967295"/>
          </p:nvPr>
        </p:nvSpPr>
        <p:spPr>
          <a:xfrm>
            <a:off x="547688" y="1365250"/>
            <a:ext cx="8229600" cy="4525963"/>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sz="2400" dirty="0">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GS, and SG competitors leave the start gate at regular/set intervals pre-determined by the Jury</a:t>
            </a:r>
          </a:p>
          <a:p>
            <a:pPr marL="274320"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Training starts must also be at regular intervals</a:t>
            </a:r>
          </a:p>
          <a:p>
            <a:pPr marL="246888"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46888"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Intervals apply to all race level</a:t>
            </a:r>
            <a:r>
              <a:rPr lang="en-US" sz="2400" dirty="0">
                <a:solidFill>
                  <a:schemeClr val="tx1"/>
                </a:solidFill>
                <a:latin typeface="Arial" charset="0"/>
                <a:cs typeface="Arial" charset="0"/>
              </a:rPr>
              <a:t>s</a:t>
            </a:r>
          </a:p>
        </p:txBody>
      </p:sp>
      <p:sp>
        <p:nvSpPr>
          <p:cNvPr id="2" name="Title 1">
            <a:extLst>
              <a:ext uri="{FF2B5EF4-FFF2-40B4-BE49-F238E27FC236}">
                <a16:creationId xmlns:a16="http://schemas.microsoft.com/office/drawing/2014/main" id="{70EBB295-7262-4FA6-3EBB-6388C9800AA4}"/>
              </a:ext>
            </a:extLst>
          </p:cNvPr>
          <p:cNvSpPr>
            <a:spLocks noGrp="1"/>
          </p:cNvSpPr>
          <p:nvPr>
            <p:ph type="title" idx="4294967295"/>
          </p:nvPr>
        </p:nvSpPr>
        <p:spPr>
          <a:xfrm>
            <a:off x="457200" y="228600"/>
            <a:ext cx="8229600" cy="1143000"/>
          </a:xfrm>
        </p:spPr>
        <p:txBody>
          <a:bodyPr rtlCol="0">
            <a:normAutofit fontScale="90000"/>
          </a:bodyPr>
          <a:lstStyle/>
          <a:p>
            <a:pPr eaLnBrk="1" fontAlgn="auto" hangingPunct="1">
              <a:spcAft>
                <a:spcPts val="0"/>
              </a:spcAft>
              <a:defRPr/>
            </a:pPr>
            <a:br>
              <a:rPr lang="en-US" b="1" dirty="0">
                <a:solidFill>
                  <a:srgbClr val="FF0000"/>
                </a:solidFill>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REGULAR INTERVAL (Fixed):</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ffectLst>
                <a:outerShdw blurRad="38100" dist="38100" dir="2700000" algn="tl">
                  <a:srgbClr val="000000">
                    <a:alpha val="43137"/>
                  </a:srgbClr>
                </a:outerShdw>
              </a:effectLst>
            </a:endParaRPr>
          </a:p>
        </p:txBody>
      </p:sp>
      <p:pic>
        <p:nvPicPr>
          <p:cNvPr id="72708" name="Content Placeholder 10">
            <a:extLst>
              <a:ext uri="{FF2B5EF4-FFF2-40B4-BE49-F238E27FC236}">
                <a16:creationId xmlns:a16="http://schemas.microsoft.com/office/drawing/2014/main" id="{466EEAF7-990D-A16A-75D3-F58074570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29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7AE5-96FD-4D18-9304-2284C63D2404}"/>
              </a:ext>
            </a:extLst>
          </p:cNvPr>
          <p:cNvSpPr>
            <a:spLocks noGrp="1"/>
          </p:cNvSpPr>
          <p:nvPr>
            <p:ph type="title" idx="4294967295"/>
          </p:nvPr>
        </p:nvSpPr>
        <p:spPr>
          <a:xfrm>
            <a:off x="304800" y="152401"/>
            <a:ext cx="8534400" cy="714376"/>
          </a:xfrm>
        </p:spPr>
        <p:txBody>
          <a:bodyPr rtlCol="0">
            <a:no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S</a:t>
            </a:r>
            <a:r>
              <a:rPr 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ki &amp; Snowboard </a:t>
            </a: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CONCUSSION POLICY</a:t>
            </a:r>
          </a:p>
        </p:txBody>
      </p:sp>
      <p:sp>
        <p:nvSpPr>
          <p:cNvPr id="8195" name="Content Placeholder 2">
            <a:extLst>
              <a:ext uri="{FF2B5EF4-FFF2-40B4-BE49-F238E27FC236}">
                <a16:creationId xmlns:a16="http://schemas.microsoft.com/office/drawing/2014/main" id="{657D18EA-42F5-4D51-834C-88C3584D2190}"/>
              </a:ext>
            </a:extLst>
          </p:cNvPr>
          <p:cNvSpPr>
            <a:spLocks noGrp="1"/>
          </p:cNvSpPr>
          <p:nvPr>
            <p:ph idx="4294967295"/>
          </p:nvPr>
        </p:nvSpPr>
        <p:spPr>
          <a:xfrm>
            <a:off x="406400" y="866776"/>
            <a:ext cx="8432800" cy="5799137"/>
          </a:xfrm>
        </p:spPr>
        <p:txBody>
          <a:bodyPr rtlCol="0">
            <a:normAutofit fontScale="92500" lnSpcReduction="20000"/>
          </a:bodyPr>
          <a:lstStyle/>
          <a:p>
            <a:pPr marL="246888" indent="-246888" eaLnBrk="1" fontAlgn="auto" hangingPunct="1">
              <a:lnSpc>
                <a:spcPct val="120000"/>
              </a:lnSpc>
              <a:spcBef>
                <a:spcPts val="600"/>
              </a:spcBef>
              <a:spcAft>
                <a:spcPts val="0"/>
              </a:spcAft>
              <a:buFont typeface="Arial"/>
              <a:buChar char="•"/>
              <a:defRPr/>
            </a:pPr>
            <a:r>
              <a:rPr lang="en-US" altLang="en-US" sz="1600" b="1" u="sng" dirty="0">
                <a:solidFill>
                  <a:schemeClr val="tx1"/>
                </a:solidFill>
                <a:latin typeface="Arial" pitchFamily="34" charset="0"/>
                <a:cs typeface="Arial" pitchFamily="34" charset="0"/>
              </a:rPr>
              <a:t>Any</a:t>
            </a:r>
            <a:r>
              <a:rPr lang="en-US" altLang="en-US" sz="1600" b="1" dirty="0">
                <a:solidFill>
                  <a:schemeClr val="tx1"/>
                </a:solidFill>
                <a:latin typeface="Arial" pitchFamily="34" charset="0"/>
                <a:cs typeface="Arial" pitchFamily="34" charset="0"/>
              </a:rPr>
              <a:t> U.S. Ski &amp; Snowboard athlete – including those with General, Non-Scored Athlete or Short Term Alpine memberships – suspected of having sustained a concussion must be removed immediately from participation in U.S. Ski &amp; Snowboard sporting events (e.g., sanctioned training, practice, camps, competitions, or tryouts). </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The athlete will be prohibited from further participation until evaluated and cleared in writing to resume participation by a healthcare provider trained in evaluation and management of concussive head injuries within 3 years of date of evaluation. </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Upon removal of an athlete from participation for a suspected concussion, the Technical Delegate or member coach making the removal must inform U.S. Ski &amp; Snowboard Competition Services at </a:t>
            </a:r>
            <a:r>
              <a:rPr lang="en-US" altLang="en-US" sz="1600" b="1" dirty="0">
                <a:solidFill>
                  <a:srgbClr val="0070C0"/>
                </a:solidFill>
                <a:effectLst>
                  <a:outerShdw blurRad="38100" dist="38100" dir="2700000" algn="tl">
                    <a:srgbClr val="000000">
                      <a:alpha val="43137"/>
                    </a:srgbClr>
                  </a:outerShdw>
                </a:effectLst>
                <a:latin typeface="Arial" pitchFamily="34" charset="0"/>
                <a:cs typeface="Arial" pitchFamily="34" charset="0"/>
              </a:rPr>
              <a:t>jeff.weinman@usskiandsnowboard.org</a:t>
            </a:r>
            <a:r>
              <a:rPr lang="en-US" altLang="en-US" sz="1600" b="1" dirty="0">
                <a:solidFill>
                  <a:srgbClr val="0070C0"/>
                </a:solidFill>
                <a:latin typeface="Arial" pitchFamily="34" charset="0"/>
                <a:cs typeface="Arial" pitchFamily="34" charset="0"/>
              </a:rPr>
              <a:t>.   </a:t>
            </a:r>
            <a:r>
              <a:rPr lang="en-US" altLang="en-US" sz="1600" b="1" dirty="0">
                <a:solidFill>
                  <a:schemeClr val="tx1"/>
                </a:solidFill>
                <a:latin typeface="Arial" pitchFamily="34" charset="0"/>
                <a:cs typeface="Arial" pitchFamily="34" charset="0"/>
              </a:rPr>
              <a:t>They will be placed on a “Member Hold List."</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Athletes medically cleared to resume participation must provide medical clearance. </a:t>
            </a:r>
            <a:r>
              <a:rPr lang="en-US" altLang="en-US" sz="1600" b="1" i="1" dirty="0">
                <a:solidFill>
                  <a:schemeClr val="tx1"/>
                </a:solidFill>
                <a:latin typeface="Arial" pitchFamily="34" charset="0"/>
                <a:cs typeface="Arial" pitchFamily="34" charset="0"/>
              </a:rPr>
              <a:t>(A “Head Injury Evaluation” is available in the “Master Packet of Forms” a/k/a MPF.)</a:t>
            </a:r>
            <a:endParaRPr lang="en-US" altLang="en-US" sz="1600" b="1"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r>
              <a:rPr lang="en-US" altLang="en-US" sz="1600" b="1" i="1" dirty="0">
                <a:solidFill>
                  <a:schemeClr val="tx1"/>
                </a:solidFill>
                <a:latin typeface="Arial" pitchFamily="34" charset="0"/>
                <a:cs typeface="Arial" pitchFamily="34" charset="0"/>
              </a:rPr>
              <a:t>If necessary, properly executed medical clearance may be presented to and accepted by an on-site Jury.</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For athletes </a:t>
            </a:r>
            <a:r>
              <a:rPr lang="en-US" altLang="en-US" sz="1600" b="1" u="sng" dirty="0">
                <a:solidFill>
                  <a:schemeClr val="tx1"/>
                </a:solidFill>
                <a:latin typeface="Arial" pitchFamily="34" charset="0"/>
                <a:cs typeface="Arial" pitchFamily="34" charset="0"/>
              </a:rPr>
              <a:t>under the age of 18</a:t>
            </a:r>
            <a:r>
              <a:rPr lang="en-US" altLang="en-US" sz="1600" b="1" dirty="0">
                <a:solidFill>
                  <a:schemeClr val="tx1"/>
                </a:solidFill>
                <a:latin typeface="Arial" pitchFamily="34" charset="0"/>
                <a:cs typeface="Arial" pitchFamily="34" charset="0"/>
              </a:rPr>
              <a:t>, the “Concussion Medical Evaluation Form” requesting  return to training/competition </a:t>
            </a:r>
            <a:r>
              <a:rPr lang="en-US" altLang="en-US" sz="1600" b="1" u="sng" dirty="0">
                <a:solidFill>
                  <a:schemeClr val="tx1"/>
                </a:solidFill>
                <a:latin typeface="Arial" pitchFamily="34" charset="0"/>
                <a:cs typeface="Arial" pitchFamily="34" charset="0"/>
              </a:rPr>
              <a:t>must be signed</a:t>
            </a:r>
            <a:r>
              <a:rPr lang="en-US" altLang="en-US" sz="1600" b="1" dirty="0">
                <a:solidFill>
                  <a:schemeClr val="tx1"/>
                </a:solidFill>
                <a:latin typeface="Arial" pitchFamily="34" charset="0"/>
                <a:cs typeface="Arial" pitchFamily="34" charset="0"/>
              </a:rPr>
              <a:t> by the  respective athlete’s parent/legal guardian.</a:t>
            </a:r>
          </a:p>
          <a:p>
            <a:pPr marL="0" indent="0" eaLnBrk="1" fontAlgn="auto" hangingPunct="1">
              <a:lnSpc>
                <a:spcPct val="120000"/>
              </a:lnSpc>
              <a:spcBef>
                <a:spcPts val="600"/>
              </a:spcBef>
              <a:spcAft>
                <a:spcPts val="0"/>
              </a:spcAft>
              <a:buFont typeface="Euphemia" panose="020B0503040102020104" pitchFamily="34" charset="0"/>
              <a:buNone/>
              <a:defRPr/>
            </a:pPr>
            <a:r>
              <a:rPr lang="en-US" altLang="en-US" sz="1600" b="1" i="1" dirty="0">
                <a:solidFill>
                  <a:schemeClr val="tx1"/>
                </a:solidFill>
                <a:latin typeface="Arial" pitchFamily="34" charset="0"/>
                <a:cs typeface="Arial" pitchFamily="34" charset="0"/>
              </a:rPr>
              <a:t>NOTE: A foreign athlete with a suspected concussion may be removed from competition.  Foreign athletes </a:t>
            </a:r>
            <a:r>
              <a:rPr lang="en-US" altLang="en-US" sz="1600" b="1" i="1" u="sng" dirty="0">
                <a:solidFill>
                  <a:schemeClr val="tx1"/>
                </a:solidFill>
                <a:latin typeface="Arial" pitchFamily="34" charset="0"/>
                <a:cs typeface="Arial" pitchFamily="34" charset="0"/>
              </a:rPr>
              <a:t>may not</a:t>
            </a:r>
            <a:r>
              <a:rPr lang="en-US" altLang="en-US" sz="1600" b="1" i="1" dirty="0">
                <a:solidFill>
                  <a:schemeClr val="tx1"/>
                </a:solidFill>
                <a:latin typeface="Arial" pitchFamily="34" charset="0"/>
                <a:cs typeface="Arial" pitchFamily="34" charset="0"/>
              </a:rPr>
              <a:t>, however, be placed on the Member Hold List unless they also have a U.S. Ski &amp; Snowboard membership. </a:t>
            </a:r>
          </a:p>
          <a:p>
            <a:pPr marL="0" indent="0" eaLnBrk="1" fontAlgn="auto" hangingPunct="1">
              <a:lnSpc>
                <a:spcPct val="120000"/>
              </a:lnSpc>
              <a:spcBef>
                <a:spcPts val="600"/>
              </a:spcBef>
              <a:spcAft>
                <a:spcPts val="0"/>
              </a:spcAft>
              <a:buFont typeface="Euphemia" panose="020B0503040102020104" pitchFamily="34" charset="0"/>
              <a:buNone/>
              <a:defRPr/>
            </a:pPr>
            <a:r>
              <a:rPr lang="en-US" altLang="en-US" sz="1600" b="1" i="1" dirty="0">
                <a:solidFill>
                  <a:schemeClr val="tx1"/>
                </a:solidFill>
                <a:latin typeface="Arial" pitchFamily="34" charset="0"/>
                <a:cs typeface="Arial" pitchFamily="34" charset="0"/>
              </a:rPr>
              <a:t> </a:t>
            </a:r>
          </a:p>
          <a:p>
            <a:pPr marL="0" indent="0" eaLnBrk="1" fontAlgn="auto" hangingPunct="1">
              <a:spcAft>
                <a:spcPts val="0"/>
              </a:spcAft>
              <a:buFont typeface="Arial" pitchFamily="34" charset="0"/>
              <a:buNone/>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F2900B38-E8D1-45EA-88AF-2D926F334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A4927FCE-9393-7603-8512-96D9DC39830D}"/>
              </a:ext>
            </a:extLst>
          </p:cNvPr>
          <p:cNvSpPr>
            <a:spLocks noGrp="1" noChangeArrowheads="1"/>
          </p:cNvSpPr>
          <p:nvPr>
            <p:ph type="body" idx="4294967295"/>
          </p:nvPr>
        </p:nvSpPr>
        <p:spPr>
          <a:xfrm>
            <a:off x="457200" y="1371600"/>
            <a:ext cx="8229600" cy="4525963"/>
          </a:xfrm>
        </p:spPr>
        <p:txBody>
          <a:bodyPr rtlCol="0">
            <a:normAutofit/>
          </a:bodyPr>
          <a:lstStyle/>
          <a:p>
            <a:pPr marL="246888" indent="-246888" eaLnBrk="1" fontAlgn="auto" hangingPunct="1">
              <a:lnSpc>
                <a:spcPct val="110000"/>
              </a:lnSpc>
              <a:spcAft>
                <a:spcPts val="0"/>
              </a:spcAft>
              <a:buFont typeface="Arial"/>
              <a:buChar char="•"/>
              <a:defRPr/>
            </a:pPr>
            <a:r>
              <a:rPr lang="en-US" sz="2400" b="1" dirty="0">
                <a:solidFill>
                  <a:schemeClr val="tx1"/>
                </a:solidFill>
                <a:latin typeface="Arial" charset="0"/>
                <a:cs typeface="Arial" charset="0"/>
              </a:rPr>
              <a:t>Regular Interval Start Command (DH, SG, GS)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Starter begins sequence with a warning  “10 seconds”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After a 5 second pause, starter counts down: </a:t>
            </a:r>
          </a:p>
          <a:p>
            <a:pPr marL="457200" lvl="1" indent="0" eaLnBrk="1" fontAlgn="auto" hangingPunct="1">
              <a:lnSpc>
                <a:spcPct val="110000"/>
              </a:lnSpc>
              <a:spcAft>
                <a:spcPts val="0"/>
              </a:spcAft>
              <a:buFont typeface="Euphemia" panose="020B0503040102020104" pitchFamily="34" charset="0"/>
              <a:buNone/>
              <a:defRPr/>
            </a:pPr>
            <a:r>
              <a:rPr lang="en-US" sz="2200" b="1" dirty="0">
                <a:solidFill>
                  <a:schemeClr val="tx1"/>
                </a:solidFill>
                <a:latin typeface="Arial" charset="0"/>
                <a:ea typeface="ＭＳ Ｐゴシック" pitchFamily="34" charset="-128"/>
                <a:cs typeface="Arial" charset="0"/>
              </a:rPr>
              <a:t>                    “5, 4 3, 2, 1, Go”</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Racer may start </a:t>
            </a:r>
            <a:r>
              <a:rPr lang="en-US" sz="2200" b="1" u="sng" dirty="0">
                <a:solidFill>
                  <a:schemeClr val="tx1"/>
                </a:solidFill>
                <a:latin typeface="Arial" charset="0"/>
                <a:ea typeface="ＭＳ Ｐゴシック" pitchFamily="34" charset="-128"/>
                <a:cs typeface="Arial" charset="0"/>
              </a:rPr>
              <a:t>5 sec before</a:t>
            </a:r>
            <a:r>
              <a:rPr lang="en-US" sz="2200" b="1" dirty="0">
                <a:solidFill>
                  <a:schemeClr val="tx1"/>
                </a:solidFill>
                <a:latin typeface="Arial" charset="0"/>
                <a:ea typeface="ＭＳ Ｐゴシック" pitchFamily="34" charset="-128"/>
                <a:cs typeface="Arial" charset="0"/>
              </a:rPr>
              <a:t> until </a:t>
            </a:r>
            <a:r>
              <a:rPr lang="en-US" sz="2200" b="1" u="sng" dirty="0">
                <a:solidFill>
                  <a:schemeClr val="tx1"/>
                </a:solidFill>
                <a:latin typeface="Arial" charset="0"/>
                <a:ea typeface="ＭＳ Ｐゴシック" pitchFamily="34" charset="-128"/>
                <a:cs typeface="Arial" charset="0"/>
              </a:rPr>
              <a:t>5 sec after</a:t>
            </a:r>
            <a:r>
              <a:rPr lang="en-US" sz="2200" b="1" dirty="0">
                <a:solidFill>
                  <a:schemeClr val="tx1"/>
                </a:solidFill>
                <a:latin typeface="Arial" charset="0"/>
                <a:ea typeface="ＭＳ Ｐゴシック" pitchFamily="34" charset="-128"/>
                <a:cs typeface="Arial" charset="0"/>
              </a:rPr>
              <a:t> “Go”</a:t>
            </a:r>
          </a:p>
          <a:p>
            <a:pPr marL="612648" lvl="1" indent="-246888" eaLnBrk="1" fontAlgn="auto" hangingPunct="1">
              <a:lnSpc>
                <a:spcPct val="110000"/>
              </a:lnSpc>
              <a:spcAft>
                <a:spcPts val="0"/>
              </a:spcAft>
              <a:buFont typeface="Arial"/>
              <a:buChar char="–"/>
              <a:defRPr/>
            </a:pPr>
            <a:r>
              <a:rPr lang="en-US" sz="2200" b="1" u="sng" dirty="0">
                <a:solidFill>
                  <a:schemeClr val="tx1"/>
                </a:solidFill>
                <a:latin typeface="Arial" charset="0"/>
                <a:ea typeface="ＭＳ Ｐゴシック" pitchFamily="34" charset="-128"/>
                <a:cs typeface="Arial" charset="0"/>
              </a:rPr>
              <a:t>Failure to start</a:t>
            </a:r>
            <a:r>
              <a:rPr lang="en-US" sz="2200" b="1" dirty="0">
                <a:solidFill>
                  <a:schemeClr val="tx1"/>
                </a:solidFill>
                <a:latin typeface="Arial" charset="0"/>
                <a:ea typeface="ＭＳ Ｐゴシック" pitchFamily="34" charset="-128"/>
                <a:cs typeface="Arial" charset="0"/>
              </a:rPr>
              <a:t> within that </a:t>
            </a:r>
            <a:r>
              <a:rPr lang="en-US" sz="2200" b="1" u="sng" dirty="0">
                <a:solidFill>
                  <a:schemeClr val="tx1"/>
                </a:solidFill>
                <a:latin typeface="Arial" charset="0"/>
                <a:ea typeface="ＭＳ Ｐゴシック" pitchFamily="34" charset="-128"/>
                <a:cs typeface="Arial" charset="0"/>
              </a:rPr>
              <a:t>10-second window</a:t>
            </a:r>
            <a:r>
              <a:rPr lang="en-US" sz="2200" b="1" dirty="0">
                <a:solidFill>
                  <a:schemeClr val="tx1"/>
                </a:solidFill>
                <a:latin typeface="Arial" charset="0"/>
                <a:ea typeface="ＭＳ Ｐゴシック" pitchFamily="34" charset="-128"/>
                <a:cs typeface="Arial" charset="0"/>
              </a:rPr>
              <a:t> is an early or late start (</a:t>
            </a:r>
            <a:r>
              <a:rPr lang="en-US" sz="2200" b="1" u="sng" dirty="0">
                <a:solidFill>
                  <a:schemeClr val="tx1"/>
                </a:solidFill>
                <a:latin typeface="Arial" charset="0"/>
                <a:ea typeface="ＭＳ Ｐゴシック" pitchFamily="34" charset="-128"/>
                <a:cs typeface="Arial" charset="0"/>
              </a:rPr>
              <a:t>false start</a:t>
            </a:r>
            <a:r>
              <a:rPr lang="en-US" sz="2200" b="1" dirty="0">
                <a:solidFill>
                  <a:schemeClr val="tx1"/>
                </a:solidFill>
                <a:latin typeface="Arial" charset="0"/>
                <a:ea typeface="ＭＳ Ｐゴシック" pitchFamily="34" charset="-128"/>
                <a:cs typeface="Arial" charset="0"/>
              </a:rPr>
              <a:t>) and will result in DSQ </a:t>
            </a:r>
          </a:p>
          <a:p>
            <a:pPr marL="0" indent="0" eaLnBrk="1" fontAlgn="auto" hangingPunct="1">
              <a:lnSpc>
                <a:spcPct val="110000"/>
              </a:lnSpc>
              <a:spcAft>
                <a:spcPts val="0"/>
              </a:spcAft>
              <a:buFont typeface="Euphemia" panose="020B0503040102020104" pitchFamily="34" charset="0"/>
              <a:buNone/>
              <a:defRPr/>
            </a:pPr>
            <a:endParaRPr lang="en-US" sz="2200" b="1" dirty="0">
              <a:solidFill>
                <a:srgbClr val="0070C0"/>
              </a:solidFill>
              <a:latin typeface="Arial" charset="0"/>
              <a:cs typeface="Arial" charset="0"/>
            </a:endParaRPr>
          </a:p>
          <a:p>
            <a:pPr marL="0" indent="0" eaLnBrk="1" fontAlgn="auto" hangingPunct="1">
              <a:lnSpc>
                <a:spcPct val="110000"/>
              </a:lnSpc>
              <a:spcAft>
                <a:spcPts val="0"/>
              </a:spcAft>
              <a:buFont typeface="Euphemia" panose="020B0503040102020104" pitchFamily="34" charset="0"/>
              <a:buNone/>
              <a:defRPr/>
            </a:pPr>
            <a:r>
              <a:rPr lang="en-US" sz="2200" b="1" dirty="0">
                <a:solidFill>
                  <a:srgbClr val="003399"/>
                </a:solidFill>
                <a:latin typeface="Arial" charset="0"/>
                <a:cs typeface="Arial" charset="0"/>
              </a:rPr>
              <a:t>Start Referee must record competitor(s) failure to start properly and provide this information to the Jury</a:t>
            </a:r>
          </a:p>
        </p:txBody>
      </p:sp>
      <p:sp>
        <p:nvSpPr>
          <p:cNvPr id="40962" name="Rectangle 2">
            <a:extLst>
              <a:ext uri="{FF2B5EF4-FFF2-40B4-BE49-F238E27FC236}">
                <a16:creationId xmlns:a16="http://schemas.microsoft.com/office/drawing/2014/main" id="{40C62E2B-D21C-FC58-246D-1B062944E46C}"/>
              </a:ext>
            </a:extLst>
          </p:cNvPr>
          <p:cNvSpPr>
            <a:spLocks noGrp="1" noChangeArrowheads="1"/>
          </p:cNvSpPr>
          <p:nvPr>
            <p:ph type="title" idx="4294967295"/>
          </p:nvPr>
        </p:nvSpPr>
        <p:spPr>
          <a:xfrm>
            <a:off x="609600" y="152400"/>
            <a:ext cx="8229600" cy="1143000"/>
          </a:xfrm>
        </p:spPr>
        <p:txBody>
          <a:bodyPr rtlCol="0">
            <a:noAutofit/>
          </a:bodyPr>
          <a:lstStyle/>
          <a:p>
            <a:pPr eaLnBrk="1" fontAlgn="auto" hangingPunct="1">
              <a:spcAft>
                <a:spcPts val="0"/>
              </a:spcAft>
              <a:defRPr/>
            </a:pPr>
            <a:r>
              <a:rPr lang="en-US" altLang="en-US" sz="28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 Commands: Regular Intervals</a:t>
            </a:r>
          </a:p>
        </p:txBody>
      </p:sp>
      <p:pic>
        <p:nvPicPr>
          <p:cNvPr id="73732" name="Content Placeholder 10">
            <a:extLst>
              <a:ext uri="{FF2B5EF4-FFF2-40B4-BE49-F238E27FC236}">
                <a16:creationId xmlns:a16="http://schemas.microsoft.com/office/drawing/2014/main" id="{4B2035AB-6C51-47AD-14B3-6E929F345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570715"/>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4B6A42F-EC08-D344-099A-2724082E5A3F}"/>
              </a:ext>
            </a:extLst>
          </p:cNvPr>
          <p:cNvSpPr>
            <a:spLocks noGrp="1" noChangeArrowheads="1"/>
          </p:cNvSpPr>
          <p:nvPr>
            <p:ph type="title" idx="4294967295"/>
          </p:nvPr>
        </p:nvSpPr>
        <p:spPr>
          <a:xfrm>
            <a:off x="609600" y="152400"/>
            <a:ext cx="5942013" cy="1143000"/>
          </a:xfrm>
        </p:spPr>
        <p:txBody>
          <a:bodyPr rtlCol="0">
            <a:normAutofit/>
          </a:bodyPr>
          <a:lstStyle/>
          <a:p>
            <a:pPr eaLnBrk="1" fontAlgn="auto" hangingPunct="1">
              <a:spcAft>
                <a:spcPts val="0"/>
              </a:spcAft>
              <a:defRPr/>
            </a:pPr>
            <a:r>
              <a:rPr lang="en-US" altLang="en-US" dirty="0">
                <a:solidFill>
                  <a:srgbClr val="FF0000"/>
                </a:solidFill>
                <a:latin typeface="Arial Bold" pitchFamily="34" charset="0"/>
                <a:cs typeface="Arial Bold" pitchFamily="34" charset="0"/>
              </a:rPr>
              <a:t> </a:t>
            </a:r>
            <a:r>
              <a:rPr lang="en-US" altLang="en-US"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MINIMUM INTERVALS</a:t>
            </a:r>
          </a:p>
        </p:txBody>
      </p:sp>
      <p:sp>
        <p:nvSpPr>
          <p:cNvPr id="48131" name="Rectangle 3">
            <a:extLst>
              <a:ext uri="{FF2B5EF4-FFF2-40B4-BE49-F238E27FC236}">
                <a16:creationId xmlns:a16="http://schemas.microsoft.com/office/drawing/2014/main" id="{A7A3F515-A0BA-6750-778F-FE03333C8A47}"/>
              </a:ext>
            </a:extLst>
          </p:cNvPr>
          <p:cNvSpPr>
            <a:spLocks noGrp="1" noChangeArrowheads="1"/>
          </p:cNvSpPr>
          <p:nvPr>
            <p:ph type="body" idx="4294967295"/>
          </p:nvPr>
        </p:nvSpPr>
        <p:spPr>
          <a:xfrm>
            <a:off x="609600" y="1676400"/>
            <a:ext cx="8382000" cy="4525963"/>
          </a:xfrm>
        </p:spPr>
        <p:txBody>
          <a:bodyPr/>
          <a:lstStyle/>
          <a:p>
            <a:pPr marL="0" indent="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Minimum intervals between consecutive competitor starts in a regular interval event are:</a:t>
            </a: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DH</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includes Downhill          </a:t>
            </a:r>
          </a:p>
          <a:p>
            <a:pPr marL="365125" lvl="1" indent="0" eaLnBrk="1" hangingPunct="1">
              <a:spcBef>
                <a:spcPts val="1200"/>
              </a:spcBef>
              <a:buFont typeface="Euphemia" panose="020B0503040102020104" pitchFamily="34" charset="0"/>
              <a:buNone/>
              <a:defRPr/>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Training (DHT)</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SG</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GS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30 seconds</a:t>
            </a:r>
          </a:p>
        </p:txBody>
      </p:sp>
      <p:pic>
        <p:nvPicPr>
          <p:cNvPr id="74756" name="Content Placeholder 10">
            <a:extLst>
              <a:ext uri="{FF2B5EF4-FFF2-40B4-BE49-F238E27FC236}">
                <a16:creationId xmlns:a16="http://schemas.microsoft.com/office/drawing/2014/main" id="{F46E3BE4-4144-0CB1-E7B3-91C555180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62988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162C08F-E1D8-7CC4-32F2-E3830F803DF1}"/>
              </a:ext>
            </a:extLst>
          </p:cNvPr>
          <p:cNvSpPr>
            <a:spLocks noGrp="1" noChangeArrowheads="1"/>
          </p:cNvSpPr>
          <p:nvPr>
            <p:ph type="body" idx="4294967295"/>
          </p:nvPr>
        </p:nvSpPr>
        <p:spPr>
          <a:xfrm>
            <a:off x="381000" y="1382713"/>
            <a:ext cx="8534400" cy="3429000"/>
          </a:xfrm>
        </p:spPr>
        <p:txBody>
          <a:bodyPr rtlCol="0">
            <a:normAutofit fontScale="925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altLang="en-US" b="1" dirty="0">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SL competitors leave the start gate at </a:t>
            </a:r>
            <a:r>
              <a:rPr lang="en-US" altLang="en-US" b="1" u="sng" dirty="0">
                <a:solidFill>
                  <a:schemeClr val="tx1"/>
                </a:solidFill>
                <a:latin typeface="Arial" charset="0"/>
                <a:cs typeface="Arial" charset="0"/>
              </a:rPr>
              <a:t>irregular</a:t>
            </a:r>
            <a:r>
              <a:rPr lang="en-US" altLang="en-US" b="1" dirty="0">
                <a:solidFill>
                  <a:schemeClr val="tx1"/>
                </a:solidFill>
                <a:latin typeface="Arial" charset="0"/>
                <a:cs typeface="Arial" charset="0"/>
              </a:rPr>
              <a:t> intervals. </a:t>
            </a:r>
          </a:p>
          <a:p>
            <a:pPr marL="0" indent="-246888" eaLnBrk="1" fontAlgn="auto" hangingPunct="1">
              <a:lnSpc>
                <a:spcPct val="110000"/>
              </a:lnSpc>
              <a:spcAft>
                <a:spcPts val="0"/>
              </a:spcAft>
              <a:buFont typeface="Euphemia" panose="020B0503040102020104" pitchFamily="34" charset="0"/>
              <a:buNone/>
              <a:defRPr/>
            </a:pPr>
            <a:endParaRPr lang="en-US" altLang="en-US" b="1" dirty="0">
              <a:solidFill>
                <a:schemeClr val="tx1"/>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Chief of Timing &amp; Calculations or assistant – in agreement with the Jury – tells the Starter when each competitor should start.  </a:t>
            </a:r>
          </a:p>
          <a:p>
            <a:pPr marL="0" indent="-246888" eaLnBrk="1" fontAlgn="auto" hangingPunct="1">
              <a:lnSpc>
                <a:spcPct val="110000"/>
              </a:lnSpc>
              <a:spcAft>
                <a:spcPts val="0"/>
              </a:spcAft>
              <a:buFont typeface="Arial"/>
              <a:buChar char="•"/>
              <a:defRPr/>
            </a:pPr>
            <a:endParaRPr lang="en-US" altLang="en-US" dirty="0">
              <a:latin typeface="Arial" charset="0"/>
              <a:cs typeface="Arial" charset="0"/>
            </a:endParaRPr>
          </a:p>
        </p:txBody>
      </p:sp>
      <p:sp>
        <p:nvSpPr>
          <p:cNvPr id="2" name="Title 1">
            <a:extLst>
              <a:ext uri="{FF2B5EF4-FFF2-40B4-BE49-F238E27FC236}">
                <a16:creationId xmlns:a16="http://schemas.microsoft.com/office/drawing/2014/main" id="{D7B2F520-99FE-3865-C2A2-8EDB189CA8D5}"/>
              </a:ext>
            </a:extLst>
          </p:cNvPr>
          <p:cNvSpPr>
            <a:spLocks noGrp="1"/>
          </p:cNvSpPr>
          <p:nvPr>
            <p:ph type="title" idx="4294967295"/>
          </p:nvPr>
        </p:nvSpPr>
        <p:spPr>
          <a:xfrm>
            <a:off x="457200" y="228600"/>
            <a:ext cx="8458200" cy="1371600"/>
          </a:xfrm>
        </p:spPr>
        <p:txBody>
          <a:bodyPr rtlCol="0">
            <a:normAutofit fontScale="90000"/>
          </a:body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b="1" dirty="0">
                <a:solidFill>
                  <a:srgbClr val="003399"/>
                </a:solidFill>
                <a:effectLst>
                  <a:outerShdw blurRad="38100" dist="38100" dir="2700000" algn="tl">
                    <a:srgbClr val="000000">
                      <a:alpha val="43137"/>
                    </a:srgbClr>
                  </a:outerShdw>
                </a:effectLst>
                <a:latin typeface="Arial" charset="0"/>
                <a:cs typeface="Arial" charset="0"/>
              </a:rPr>
              <a:t>IRREGULAR INTERVAL (Non-Fixed)</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pic>
        <p:nvPicPr>
          <p:cNvPr id="75780" name="Content Placeholder 10">
            <a:extLst>
              <a:ext uri="{FF2B5EF4-FFF2-40B4-BE49-F238E27FC236}">
                <a16:creationId xmlns:a16="http://schemas.microsoft.com/office/drawing/2014/main" id="{D9475A91-8ACA-93B6-064D-00973CB9E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4702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72063CA0-B479-035B-CE9B-52423ED159D6}"/>
              </a:ext>
            </a:extLst>
          </p:cNvPr>
          <p:cNvSpPr>
            <a:spLocks noGrp="1" noChangeArrowheads="1"/>
          </p:cNvSpPr>
          <p:nvPr>
            <p:ph type="body" idx="4294967295"/>
          </p:nvPr>
        </p:nvSpPr>
        <p:spPr>
          <a:xfrm>
            <a:off x="1054100" y="1676400"/>
            <a:ext cx="7340600" cy="4087813"/>
          </a:xfrm>
        </p:spPr>
        <p:txBody>
          <a:bodyPr/>
          <a:lstStyle/>
          <a:p>
            <a:pPr eaLnBrk="1" hangingPunct="1">
              <a:buFontTx/>
              <a:buNone/>
            </a:pPr>
            <a:r>
              <a:rPr lang="en-US" altLang="en-US" b="1" dirty="0">
                <a:solidFill>
                  <a:srgbClr val="0070C0"/>
                </a:solidFill>
                <a:latin typeface="Arial" panose="020B0604020202020204" pitchFamily="34" charset="0"/>
                <a:cs typeface="Arial" panose="020B0604020202020204" pitchFamily="34" charset="0"/>
              </a:rPr>
              <a:t>Irregular Interval Starts (SL)</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Starter announces “Ready”</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Followed, a few seconds later, by “Go”</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As in regular interval event, racer has 10 seconds to start</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Failure to start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within about 10 seconds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is a “false start” and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results in DSQ</a:t>
            </a:r>
          </a:p>
          <a:p>
            <a:pPr eaLnBrk="1" hangingPunct="1">
              <a:buFontTx/>
              <a:buNone/>
            </a:pPr>
            <a:endParaRPr lang="en-US" altLang="en-US" dirty="0">
              <a:latin typeface="Arial" panose="020B0604020202020204" pitchFamily="34" charset="0"/>
              <a:cs typeface="Arial" panose="020B0604020202020204" pitchFamily="34" charset="0"/>
            </a:endParaRPr>
          </a:p>
        </p:txBody>
      </p:sp>
      <p:sp>
        <p:nvSpPr>
          <p:cNvPr id="39938" name="Rectangle 2">
            <a:extLst>
              <a:ext uri="{FF2B5EF4-FFF2-40B4-BE49-F238E27FC236}">
                <a16:creationId xmlns:a16="http://schemas.microsoft.com/office/drawing/2014/main" id="{A915977A-28DF-3847-F13C-E3546CE773BA}"/>
              </a:ext>
            </a:extLst>
          </p:cNvPr>
          <p:cNvSpPr>
            <a:spLocks noGrp="1" noChangeArrowheads="1"/>
          </p:cNvSpPr>
          <p:nvPr>
            <p:ph type="title" idx="4294967295"/>
          </p:nvPr>
        </p:nvSpPr>
        <p:spPr>
          <a:xfrm>
            <a:off x="609600" y="304800"/>
            <a:ext cx="8229600" cy="1143000"/>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START COMMAND: Irregular Intervals </a:t>
            </a:r>
            <a:endParaRPr lang="en-US" sz="3200" b="1" dirty="0">
              <a:solidFill>
                <a:srgbClr val="123AE4"/>
              </a:solidFill>
              <a:effectLst>
                <a:outerShdw blurRad="38100" dist="38100" dir="2700000" algn="tl">
                  <a:srgbClr val="000000">
                    <a:alpha val="43137"/>
                  </a:srgbClr>
                </a:outerShdw>
              </a:effectLst>
              <a:latin typeface="Arial Bold" pitchFamily="34" charset="0"/>
              <a:cs typeface="Arial Bold" pitchFamily="34" charset="0"/>
            </a:endParaRPr>
          </a:p>
        </p:txBody>
      </p:sp>
      <p:pic>
        <p:nvPicPr>
          <p:cNvPr id="77828" name="Content Placeholder 10">
            <a:extLst>
              <a:ext uri="{FF2B5EF4-FFF2-40B4-BE49-F238E27FC236}">
                <a16:creationId xmlns:a16="http://schemas.microsoft.com/office/drawing/2014/main" id="{323D4E40-BDDE-54D9-A75B-1E22DF70B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8898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6C00D-4EF3-7E7A-5574-ED27B788D5F9}"/>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 </a:t>
            </a:r>
            <a:r>
              <a:rPr lang="en-US" sz="2000" dirty="0">
                <a:latin typeface="Arial" panose="020B0604020202020204" pitchFamily="34" charset="0"/>
                <a:ea typeface="Times New Roman" panose="02020603050405020304" pitchFamily="18" charset="0"/>
                <a:cs typeface="Arial" panose="020B0604020202020204" pitchFamily="34" charset="0"/>
              </a:rPr>
              <a:t>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6803" name="Content Placeholder 10">
            <a:extLst>
              <a:ext uri="{FF2B5EF4-FFF2-40B4-BE49-F238E27FC236}">
                <a16:creationId xmlns:a16="http://schemas.microsoft.com/office/drawing/2014/main" id="{2AD967C4-F54B-936E-6DC8-B3A73D2CE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C510F19-D570-3880-FB13-3AE4EEFED66A}"/>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4111177245"/>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FINISH REFEREE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 at the Finish</a:t>
            </a:r>
          </a:p>
          <a:p>
            <a:pPr marL="246888" indent="-246888" eaLnBrk="1" fontAlgn="auto" hangingPunct="1">
              <a:spcAft>
                <a:spcPts val="0"/>
              </a:spcAft>
              <a:buFont typeface="Arial"/>
              <a:buChar char="•"/>
              <a:defRPr/>
            </a:pPr>
            <a:endParaRPr lang="en-US" sz="4000" b="1" dirty="0">
              <a:latin typeface="Arial" charset="0"/>
              <a:cs typeface="Arial" charset="0"/>
            </a:endParaRPr>
          </a:p>
        </p:txBody>
      </p:sp>
      <p:sp>
        <p:nvSpPr>
          <p:cNvPr id="52227" name="TextBox 1">
            <a:extLst>
              <a:ext uri="{FF2B5EF4-FFF2-40B4-BE49-F238E27FC236}">
                <a16:creationId xmlns:a16="http://schemas.microsoft.com/office/drawing/2014/main" id="{7850D1F0-B36B-4F98-9421-B92ACB965200}"/>
              </a:ext>
            </a:extLst>
          </p:cNvPr>
          <p:cNvSpPr txBox="1">
            <a:spLocks noChangeArrowheads="1"/>
          </p:cNvSpPr>
          <p:nvPr/>
        </p:nvSpPr>
        <p:spPr bwMode="auto">
          <a:xfrm>
            <a:off x="2895600" y="555172"/>
            <a:ext cx="32004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pic>
        <p:nvPicPr>
          <p:cNvPr id="52228" name="Content Placeholder 10">
            <a:extLst>
              <a:ext uri="{FF2B5EF4-FFF2-40B4-BE49-F238E27FC236}">
                <a16:creationId xmlns:a16="http://schemas.microsoft.com/office/drawing/2014/main" id="{74DE1EB1-A9BD-47B1-83A0-B361A07AE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7ADF3-1251-4CB0-B085-59F7B80657EC}"/>
              </a:ext>
            </a:extLst>
          </p:cNvPr>
          <p:cNvSpPr>
            <a:spLocks noGrp="1" noChangeArrowheads="1"/>
          </p:cNvSpPr>
          <p:nvPr>
            <p:ph type="title" idx="4294967295"/>
          </p:nvPr>
        </p:nvSpPr>
        <p:spPr>
          <a:xfrm>
            <a:off x="538163" y="128588"/>
            <a:ext cx="8301037" cy="709612"/>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Finish Referee: Jury Advisor at the Finish </a:t>
            </a:r>
            <a:r>
              <a:rPr lang="en-US" b="1" i="1" dirty="0">
                <a:effectLst>
                  <a:outerShdw blurRad="38100" dist="38100" dir="2700000" algn="tl">
                    <a:srgbClr val="C0C0C0"/>
                  </a:outerShdw>
                </a:effectLst>
                <a:latin typeface="Arial" charset="0"/>
              </a:rPr>
              <a:t> </a:t>
            </a: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4036" name="Text Box 4">
            <a:extLst>
              <a:ext uri="{FF2B5EF4-FFF2-40B4-BE49-F238E27FC236}">
                <a16:creationId xmlns:a16="http://schemas.microsoft.com/office/drawing/2014/main" id="{5EE4EF95-27B0-4AE2-9B5E-9C7442F5AC5F}"/>
              </a:ext>
            </a:extLst>
          </p:cNvPr>
          <p:cNvSpPr txBox="1">
            <a:spLocks noChangeArrowheads="1"/>
          </p:cNvSpPr>
          <p:nvPr/>
        </p:nvSpPr>
        <p:spPr bwMode="auto">
          <a:xfrm>
            <a:off x="381000" y="991533"/>
            <a:ext cx="8001000" cy="46767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rgbClr val="0033CC"/>
                </a:solidFill>
                <a:effectLst>
                  <a:outerShdw blurRad="38100" dist="38100" dir="2700000" algn="tl">
                    <a:srgbClr val="C0C0C0"/>
                  </a:outerShdw>
                </a:effectLst>
                <a:latin typeface="Arial" charset="0"/>
              </a:rPr>
              <a:t>Job Duration &amp; Duties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U601.3.4 / 601.3.4</a:t>
            </a:r>
          </a:p>
          <a:p>
            <a:pPr fontAlgn="auto">
              <a:spcBef>
                <a:spcPts val="600"/>
              </a:spcBef>
              <a:spcAft>
                <a:spcPts val="0"/>
              </a:spcAft>
              <a:defRPr/>
            </a:pPr>
            <a:r>
              <a:rPr lang="en-US" sz="2000" dirty="0">
                <a:effectLst>
                  <a:outerShdw blurRad="38100" dist="38100" dir="2700000" algn="tl">
                    <a:srgbClr val="C0C0C0"/>
                  </a:outerShdw>
                </a:effectLst>
                <a:latin typeface="Arial" charset="0"/>
              </a:rPr>
              <a:t>The Finish Referee remains at the finish from the beginning of the official inspection time until the end of training/event.  </a:t>
            </a:r>
            <a:r>
              <a:rPr lang="en-US" sz="2000" i="1" dirty="0">
                <a:effectLst>
                  <a:outerShdw blurRad="38100" dist="38100" dir="2700000" algn="tl">
                    <a:srgbClr val="C0C0C0"/>
                  </a:outerShdw>
                </a:effectLst>
                <a:latin typeface="Arial" charset="0"/>
              </a:rPr>
              <a:t>The Finish Referee’s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Makes sure regulations for the finish and finish in-run and out-run are properly observed</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Finish Controller, the timing, and the crowd control in the finish area</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Must be able to communicate immediately with the Jury</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Reports names of competitors who did not finish to the Referee</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infringements against the rules.</a:t>
            </a:r>
          </a:p>
          <a:p>
            <a:pPr fontAlgn="auto">
              <a:spcBef>
                <a:spcPts val="0"/>
              </a:spcBef>
              <a:spcAft>
                <a:spcPts val="0"/>
              </a:spcAft>
              <a:defRPr/>
            </a:pPr>
            <a:endParaRPr lang="en-US" sz="2800" dirty="0">
              <a:solidFill>
                <a:srgbClr val="0033CC"/>
              </a:solidFill>
              <a:effectLst>
                <a:outerShdw blurRad="38100" dist="38100" dir="2700000" algn="tl">
                  <a:srgbClr val="C0C0C0"/>
                </a:outerShdw>
              </a:effectLst>
              <a:latin typeface="Arial" charset="0"/>
            </a:endParaRPr>
          </a:p>
        </p:txBody>
      </p:sp>
      <p:sp>
        <p:nvSpPr>
          <p:cNvPr id="53252" name="TextBox 1">
            <a:extLst>
              <a:ext uri="{FF2B5EF4-FFF2-40B4-BE49-F238E27FC236}">
                <a16:creationId xmlns:a16="http://schemas.microsoft.com/office/drawing/2014/main" id="{EBEA66A3-8700-4BB9-A719-94588955FFFF}"/>
              </a:ext>
            </a:extLst>
          </p:cNvPr>
          <p:cNvSpPr txBox="1">
            <a:spLocks noChangeArrowheads="1"/>
          </p:cNvSpPr>
          <p:nvPr/>
        </p:nvSpPr>
        <p:spPr bwMode="auto">
          <a:xfrm>
            <a:off x="538163" y="5668308"/>
            <a:ext cx="838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1600" b="1" dirty="0">
                <a:solidFill>
                  <a:schemeClr val="tx1"/>
                </a:solidFill>
                <a:latin typeface="Arial" panose="020B0604020202020204" pitchFamily="34" charset="0"/>
                <a:cs typeface="Arial" panose="020B0604020202020204" pitchFamily="34" charset="0"/>
              </a:rPr>
              <a:t>*Finish Referee assumes the duties of the Finish Controller if one is not assigned.</a:t>
            </a:r>
          </a:p>
        </p:txBody>
      </p:sp>
      <p:pic>
        <p:nvPicPr>
          <p:cNvPr id="2" name="Content Placeholder 10">
            <a:extLst>
              <a:ext uri="{FF2B5EF4-FFF2-40B4-BE49-F238E27FC236}">
                <a16:creationId xmlns:a16="http://schemas.microsoft.com/office/drawing/2014/main" id="{66362114-D465-43BF-93E8-F07BDDC32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7ADF3-1251-4CB0-B085-59F7B80657EC}"/>
              </a:ext>
            </a:extLst>
          </p:cNvPr>
          <p:cNvSpPr>
            <a:spLocks noGrp="1" noChangeArrowheads="1"/>
          </p:cNvSpPr>
          <p:nvPr>
            <p:ph type="title" idx="4294967295"/>
          </p:nvPr>
        </p:nvSpPr>
        <p:spPr>
          <a:xfrm>
            <a:off x="538163" y="128588"/>
            <a:ext cx="8153400" cy="1066800"/>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Finish Controller: </a:t>
            </a:r>
            <a:r>
              <a:rPr lang="en-US" sz="2200" b="1" i="1" dirty="0">
                <a:effectLst>
                  <a:outerShdw blurRad="38100" dist="38100" dir="2700000" algn="tl">
                    <a:srgbClr val="C0C0C0"/>
                  </a:outerShdw>
                </a:effectLst>
                <a:latin typeface="Arial" charset="0"/>
              </a:rPr>
              <a:t>ACR/ICR  </a:t>
            </a:r>
            <a:r>
              <a:rPr lang="en-US" sz="2200" i="1" dirty="0">
                <a:effectLst>
                  <a:outerShdw blurRad="38100" dist="38100" dir="2700000" algn="tl">
                    <a:srgbClr val="C0C0C0"/>
                  </a:outerShdw>
                </a:effectLst>
                <a:latin typeface="Arial" charset="0"/>
              </a:rPr>
              <a:t>612.6</a:t>
            </a:r>
            <a:br>
              <a:rPr lang="en-US" i="1" dirty="0">
                <a:effectLst>
                  <a:outerShdw blurRad="38100" dist="38100" dir="2700000" algn="tl">
                    <a:srgbClr val="C0C0C0"/>
                  </a:outerShdw>
                </a:effectLst>
                <a:latin typeface="Arial" charset="0"/>
              </a:rPr>
            </a:b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61F69F-3C66-4225-9F3C-EC8372752C6F}"/>
              </a:ext>
            </a:extLst>
          </p:cNvPr>
          <p:cNvSpPr txBox="1"/>
          <p:nvPr/>
        </p:nvSpPr>
        <p:spPr>
          <a:xfrm>
            <a:off x="452438" y="858838"/>
            <a:ext cx="8153400" cy="5140325"/>
          </a:xfrm>
          <a:prstGeom prst="rect">
            <a:avLst/>
          </a:prstGeom>
          <a:noFill/>
          <a:ln>
            <a:noFill/>
          </a:ln>
        </p:spPr>
        <p:txBody>
          <a:bodyPr anchor="ctr" anchorCtr="1">
            <a:spAutoFit/>
          </a:bodyPr>
          <a:lstStyle/>
          <a:p>
            <a:pPr>
              <a:spcBef>
                <a:spcPts val="1200"/>
              </a:spcBef>
              <a:defRPr/>
            </a:pPr>
            <a:r>
              <a:rPr lang="en-US" sz="2000" dirty="0">
                <a:effectLst>
                  <a:outerShdw blurRad="38100" dist="38100" dir="2700000" algn="tl">
                    <a:srgbClr val="C0C0C0"/>
                  </a:outerShdw>
                </a:effectLst>
                <a:latin typeface="Arial" charset="0"/>
              </a:rPr>
              <a:t>The Finish Controller, if assigned, remains at the finish from the beginning of the official inspection time until the end of training/event.  </a:t>
            </a:r>
            <a:r>
              <a:rPr lang="en-US" sz="2000" i="1" dirty="0">
                <a:effectLst>
                  <a:outerShdw blurRad="38100" dist="38100" dir="2700000" algn="tl">
                    <a:srgbClr val="C0C0C0"/>
                  </a:outerShdw>
                </a:effectLst>
                <a:latin typeface="Arial" charset="0"/>
              </a:rPr>
              <a:t>The Finish Controller’s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a:spcBef>
                <a:spcPts val="1800"/>
              </a:spcBef>
              <a:defRPr/>
            </a:pPr>
            <a:r>
              <a:rPr lang="en-US" sz="2000" dirty="0">
                <a:effectLst>
                  <a:outerShdw blurRad="38100" dist="38100" dir="2700000" algn="tl">
                    <a:srgbClr val="C0C0C0"/>
                  </a:outerShdw>
                </a:effectLst>
                <a:latin typeface="Arial" charset="0"/>
              </a:rPr>
              <a:t>A Finish Controller is generally only assigned for upper-level events; e.g., World Cup, Olympic Winter Games, etc.  </a:t>
            </a:r>
          </a:p>
          <a:p>
            <a:pPr>
              <a:spcBef>
                <a:spcPts val="1800"/>
              </a:spcBef>
              <a:defRPr/>
            </a:pPr>
            <a:r>
              <a:rPr lang="en-US" sz="2000" i="1" dirty="0">
                <a:solidFill>
                  <a:srgbClr val="3215AB"/>
                </a:solidFill>
                <a:effectLst>
                  <a:outerShdw blurRad="38100" dist="38100" dir="2700000" algn="tl">
                    <a:srgbClr val="C0C0C0"/>
                  </a:outerShdw>
                </a:effectLst>
                <a:latin typeface="Arial" charset="0"/>
              </a:rPr>
              <a:t>When a Finish Controller is </a:t>
            </a:r>
            <a:r>
              <a:rPr lang="en-US" sz="2000" i="1" u="sng" dirty="0">
                <a:solidFill>
                  <a:srgbClr val="3215AB"/>
                </a:solidFill>
                <a:effectLst>
                  <a:outerShdw blurRad="38100" dist="38100" dir="2700000" algn="tl">
                    <a:srgbClr val="C0C0C0"/>
                  </a:outerShdw>
                </a:effectLst>
                <a:latin typeface="Arial" charset="0"/>
              </a:rPr>
              <a:t>not</a:t>
            </a:r>
            <a:r>
              <a:rPr lang="en-US" sz="2000" i="1" dirty="0">
                <a:solidFill>
                  <a:srgbClr val="3215AB"/>
                </a:solidFill>
                <a:effectLst>
                  <a:outerShdw blurRad="38100" dist="38100" dir="2700000" algn="tl">
                    <a:srgbClr val="C0C0C0"/>
                  </a:outerShdw>
                </a:effectLst>
                <a:latin typeface="Arial" charset="0"/>
              </a:rPr>
              <a:t> assigned, the Finish Referee assumes the following duties</a:t>
            </a:r>
            <a:r>
              <a:rPr lang="en-US" sz="2000" dirty="0">
                <a:effectLst>
                  <a:outerShdw blurRad="38100" dist="38100" dir="2700000" algn="tl">
                    <a:srgbClr val="C0C0C0"/>
                  </a:outerShdw>
                </a:effectLst>
                <a:latin typeface="Arial" charset="0"/>
              </a:rPr>
              <a:t>:</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section between the last gate and the finish</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proper crossing of the finish line</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Records the order of finishing of all racers who complete the course</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Is able to communicate immediately with the Jury</a:t>
            </a:r>
          </a:p>
          <a:p>
            <a:pPr>
              <a:defRPr/>
            </a:pPr>
            <a:endParaRPr lang="en-US" dirty="0"/>
          </a:p>
        </p:txBody>
      </p:sp>
      <p:pic>
        <p:nvPicPr>
          <p:cNvPr id="3" name="Content Placeholder 10">
            <a:extLst>
              <a:ext uri="{FF2B5EF4-FFF2-40B4-BE49-F238E27FC236}">
                <a16:creationId xmlns:a16="http://schemas.microsoft.com/office/drawing/2014/main" id="{85EE2D75-C505-4489-B203-28E64D795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95D-28BB-4ED4-B882-8459354FF721}"/>
              </a:ext>
            </a:extLst>
          </p:cNvPr>
          <p:cNvSpPr>
            <a:spLocks noGrp="1"/>
          </p:cNvSpPr>
          <p:nvPr>
            <p:ph type="title" idx="4294967295"/>
          </p:nvPr>
        </p:nvSpPr>
        <p:spPr>
          <a:xfrm>
            <a:off x="533400" y="76200"/>
            <a:ext cx="8229600" cy="6985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VALID FINISHES</a:t>
            </a:r>
          </a:p>
        </p:txBody>
      </p:sp>
      <p:sp>
        <p:nvSpPr>
          <p:cNvPr id="3" name="Content Placeholder 2">
            <a:extLst>
              <a:ext uri="{FF2B5EF4-FFF2-40B4-BE49-F238E27FC236}">
                <a16:creationId xmlns:a16="http://schemas.microsoft.com/office/drawing/2014/main" id="{F413DE43-B71C-4FAC-A540-206341E85680}"/>
              </a:ext>
            </a:extLst>
          </p:cNvPr>
          <p:cNvSpPr>
            <a:spLocks noGrp="1"/>
          </p:cNvSpPr>
          <p:nvPr>
            <p:ph idx="4294967295"/>
          </p:nvPr>
        </p:nvSpPr>
        <p:spPr>
          <a:xfrm>
            <a:off x="533400" y="914400"/>
            <a:ext cx="8229600" cy="5430838"/>
          </a:xfrm>
        </p:spPr>
        <p:txBody>
          <a:bodyPr rtlCol="0">
            <a:normAutofit/>
          </a:bodyPr>
          <a:lstStyle/>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ACR/ICR</a:t>
            </a:r>
            <a:r>
              <a:rPr lang="en-US" sz="1800" b="1" dirty="0">
                <a:latin typeface="Arial" panose="020B0604020202020204" pitchFamily="34" charset="0"/>
                <a:cs typeface="Arial" panose="020B0604020202020204" pitchFamily="34" charset="0"/>
              </a:rPr>
              <a:t> 611.3.1 </a:t>
            </a:r>
            <a:r>
              <a:rPr lang="en-US" sz="1800" dirty="0">
                <a:latin typeface="Arial" panose="020B0604020202020204" pitchFamily="34" charset="0"/>
                <a:cs typeface="Arial" panose="020B0604020202020204" pitchFamily="34" charset="0"/>
              </a:rPr>
              <a:t>states that in case of a fall at the finish </a:t>
            </a:r>
            <a:r>
              <a:rPr lang="en-US" sz="1800" u="sng" dirty="0">
                <a:latin typeface="Arial" panose="020B0604020202020204" pitchFamily="34" charset="0"/>
                <a:cs typeface="Arial" panose="020B0604020202020204" pitchFamily="34" charset="0"/>
              </a:rPr>
              <a:t>where competitor does not come to a full stop</a:t>
            </a:r>
            <a:r>
              <a:rPr lang="en-US" sz="1800" dirty="0">
                <a:latin typeface="Arial" panose="020B0604020202020204" pitchFamily="34" charset="0"/>
                <a:cs typeface="Arial" panose="020B0604020202020204" pitchFamily="34" charset="0"/>
              </a:rPr>
              <a:t>,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the time maybe taken without both of the competitor’s feet having crossed the finish line</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for the registered time to become valid, the competitor must immediately cross the finish line with or without skis</a:t>
            </a: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 ICR</a:t>
            </a:r>
            <a:r>
              <a:rPr lang="en-US" sz="1800" b="1" dirty="0">
                <a:latin typeface="Arial" panose="020B0604020202020204" pitchFamily="34" charset="0"/>
                <a:cs typeface="Arial" panose="020B0604020202020204" pitchFamily="34" charset="0"/>
              </a:rPr>
              <a:t> 615.3</a:t>
            </a:r>
            <a:r>
              <a:rPr lang="en-US" sz="1800" dirty="0">
                <a:latin typeface="Arial" panose="020B0604020202020204" pitchFamily="34" charset="0"/>
                <a:cs typeface="Arial" panose="020B0604020202020204" pitchFamily="34" charset="0"/>
              </a:rPr>
              <a:t> states Finish line must be crossed:</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on both skis, or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on one ski, or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with both feet in case of a fall between the last gate and the finish line.  In this case, the time is taken when any part of the competitor’s </a:t>
            </a:r>
            <a:r>
              <a:rPr lang="en-US" sz="1800" b="1" u="sng" dirty="0">
                <a:solidFill>
                  <a:srgbClr val="3215AB"/>
                </a:solidFill>
                <a:latin typeface="Arial" panose="020B0604020202020204" pitchFamily="34" charset="0"/>
                <a:cs typeface="Arial" panose="020B0604020202020204" pitchFamily="34" charset="0"/>
              </a:rPr>
              <a:t>body</a:t>
            </a:r>
            <a:r>
              <a:rPr lang="en-US" sz="1800" dirty="0">
                <a:latin typeface="Arial" panose="020B0604020202020204" pitchFamily="34" charset="0"/>
                <a:cs typeface="Arial" panose="020B0604020202020204" pitchFamily="34" charset="0"/>
              </a:rPr>
              <a:t> stops the timekeeping system</a:t>
            </a:r>
          </a:p>
          <a:p>
            <a:pPr marL="0" indent="0" eaLnBrk="1" fontAlgn="auto" hangingPunct="1">
              <a:lnSpc>
                <a:spcPct val="100000"/>
              </a:lnSpc>
              <a:spcBef>
                <a:spcPts val="0"/>
              </a:spcBef>
              <a:spcAft>
                <a:spcPts val="0"/>
              </a:spcAft>
              <a:buFont typeface="Arial" pitchFamily="34" charset="0"/>
              <a:buNone/>
              <a:defRPr/>
            </a:pP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a:t>
            </a:r>
            <a:r>
              <a:rPr lang="en-US" sz="1800" b="1" dirty="0">
                <a:latin typeface="Arial" panose="020B0604020202020204" pitchFamily="34" charset="0"/>
                <a:cs typeface="Arial" panose="020B0604020202020204" pitchFamily="34" charset="0"/>
              </a:rPr>
              <a:t> U629.4</a:t>
            </a:r>
            <a:r>
              <a:rPr lang="en-US" sz="1800" dirty="0">
                <a:latin typeface="Arial" panose="020B0604020202020204" pitchFamily="34" charset="0"/>
                <a:cs typeface="Arial" panose="020B0604020202020204" pitchFamily="34" charset="0"/>
              </a:rPr>
              <a:t> state that a binding release more than 2 gates above the Finish line in SL, GS, or SG or more than 1 gate above the Finish line in DH shall be considered as a clear DSQ</a:t>
            </a:r>
            <a:endParaRPr lang="en-US" dirty="0"/>
          </a:p>
        </p:txBody>
      </p:sp>
      <p:pic>
        <p:nvPicPr>
          <p:cNvPr id="4" name="Content Placeholder 10">
            <a:extLst>
              <a:ext uri="{FF2B5EF4-FFF2-40B4-BE49-F238E27FC236}">
                <a16:creationId xmlns:a16="http://schemas.microsoft.com/office/drawing/2014/main" id="{410322B3-E2B8-469E-8E64-C6C32186D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D39A-EC1C-4832-B0A5-29F0CAB763B0}"/>
              </a:ext>
            </a:extLst>
          </p:cNvPr>
          <p:cNvSpPr>
            <a:spLocks noGrp="1"/>
          </p:cNvSpPr>
          <p:nvPr>
            <p:ph type="title" idx="4294967295"/>
          </p:nvPr>
        </p:nvSpPr>
        <p:spPr>
          <a:xfrm>
            <a:off x="1804988" y="177800"/>
            <a:ext cx="7339012" cy="1239838"/>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LOSS OF ONE SKI: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FIS Only (614.2.4)</a:t>
            </a:r>
            <a:endParaRPr lang="en-US" b="1" u="sng" dirty="0">
              <a:solidFill>
                <a:srgbClr val="3215AB"/>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0B1D4A9-CA9C-4E15-84C3-5BA7BB391812}"/>
              </a:ext>
            </a:extLst>
          </p:cNvPr>
          <p:cNvSpPr>
            <a:spLocks noGrp="1"/>
          </p:cNvSpPr>
          <p:nvPr>
            <p:ph idx="4294967295"/>
          </p:nvPr>
        </p:nvSpPr>
        <p:spPr>
          <a:xfrm>
            <a:off x="457200" y="1524000"/>
            <a:ext cx="8229600" cy="4525963"/>
          </a:xfrm>
        </p:spPr>
        <p:txBody>
          <a:bodyPr rtlCol="0">
            <a:normAutofit/>
          </a:bodyPr>
          <a:lstStyle/>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If a competitor loses a ski without having committed a gate fault or without </a:t>
            </a:r>
            <a:r>
              <a:rPr lang="en-US" sz="2400" u="sng" dirty="0">
                <a:solidFill>
                  <a:schemeClr val="tx1"/>
                </a:solidFill>
                <a:latin typeface="Arial" panose="020B0604020202020204" pitchFamily="34" charset="0"/>
                <a:cs typeface="Arial" panose="020B0604020202020204" pitchFamily="34" charset="0"/>
              </a:rPr>
              <a:t>coming to a complete stop</a:t>
            </a:r>
            <a:r>
              <a:rPr lang="en-US" sz="2400" dirty="0">
                <a:solidFill>
                  <a:schemeClr val="tx1"/>
                </a:solidFill>
                <a:latin typeface="Arial" panose="020B0604020202020204" pitchFamily="34" charset="0"/>
                <a:cs typeface="Arial" panose="020B0604020202020204" pitchFamily="34" charset="0"/>
              </a:rPr>
              <a:t>, they may continue, as long as the competitor:</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does not interfere </a:t>
            </a:r>
            <a:r>
              <a:rPr lang="en-US" sz="2400" dirty="0">
                <a:solidFill>
                  <a:schemeClr val="tx1"/>
                </a:solidFill>
                <a:latin typeface="Arial" panose="020B0604020202020204" pitchFamily="34" charset="0"/>
                <a:cs typeface="Arial" panose="020B0604020202020204" pitchFamily="34" charset="0"/>
              </a:rPr>
              <a:t>with the run of the next competitor                </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or,</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has not been passed </a:t>
            </a:r>
            <a:r>
              <a:rPr lang="en-US" sz="2400" dirty="0">
                <a:solidFill>
                  <a:schemeClr val="tx1"/>
                </a:solidFill>
                <a:latin typeface="Arial" panose="020B0604020202020204" pitchFamily="34" charset="0"/>
                <a:cs typeface="Arial" panose="020B0604020202020204" pitchFamily="34" charset="0"/>
              </a:rPr>
              <a:t>by the next competitor.</a:t>
            </a:r>
          </a:p>
          <a:p>
            <a:pPr marL="246888" indent="-246888" eaLnBrk="1" fontAlgn="auto" hangingPunct="1">
              <a:lnSpc>
                <a:spcPct val="100000"/>
              </a:lnSpc>
              <a:spcAft>
                <a:spcPts val="0"/>
              </a:spcAft>
              <a:buFont typeface="Arial"/>
              <a:buChar char="•"/>
              <a:defRPr/>
            </a:pPr>
            <a:endParaRPr lang="en-US" sz="2400" dirty="0">
              <a:solidFill>
                <a:schemeClr val="tx1"/>
              </a:solidFill>
              <a:latin typeface="Arial" panose="020B0604020202020204" pitchFamily="34" charset="0"/>
              <a:cs typeface="Arial" panose="020B0604020202020204" pitchFamily="34" charset="0"/>
            </a:endParaRPr>
          </a:p>
          <a:p>
            <a:pPr marL="0" indent="0" eaLnBrk="1" fontAlgn="auto" hangingPunct="1">
              <a:lnSpc>
                <a:spcPct val="100000"/>
              </a:lnSpc>
              <a:spcAft>
                <a:spcPts val="0"/>
              </a:spcAft>
              <a:buFont typeface="Arial" pitchFamily="34" charset="0"/>
              <a:buNone/>
              <a:defRPr/>
            </a:pPr>
            <a:r>
              <a:rPr lang="en-US" sz="2400" i="1" dirty="0">
                <a:latin typeface="Arial" panose="020B0604020202020204" pitchFamily="34" charset="0"/>
                <a:cs typeface="Arial" panose="020B0604020202020204" pitchFamily="34" charset="0"/>
              </a:rPr>
              <a:t>Also see details in ICR Art. 615.3, 661.4.1, 804.3, 904.3.</a:t>
            </a:r>
          </a:p>
        </p:txBody>
      </p:sp>
      <p:pic>
        <p:nvPicPr>
          <p:cNvPr id="4" name="Content Placeholder 10">
            <a:extLst>
              <a:ext uri="{FF2B5EF4-FFF2-40B4-BE49-F238E27FC236}">
                <a16:creationId xmlns:a16="http://schemas.microsoft.com/office/drawing/2014/main" id="{CDE25511-5687-475D-AC4F-E565246BB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1D55-F086-D8D5-134A-BDD4B0B70928}"/>
              </a:ext>
            </a:extLst>
          </p:cNvPr>
          <p:cNvSpPr>
            <a:spLocks noGrp="1"/>
          </p:cNvSpPr>
          <p:nvPr>
            <p:ph type="title"/>
          </p:nvPr>
        </p:nvSpPr>
        <p:spPr>
          <a:xfrm>
            <a:off x="311150" y="304800"/>
            <a:ext cx="8729663" cy="914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BF218E5-9D04-B8D8-8895-AD045073FE62}"/>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BDD1CADA-8678-98ED-AC22-A8BC43777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868582"/>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F629-5727-4F72-99D2-8E5824C948FC}"/>
              </a:ext>
            </a:extLst>
          </p:cNvPr>
          <p:cNvSpPr>
            <a:spLocks noGrp="1"/>
          </p:cNvSpPr>
          <p:nvPr>
            <p:ph type="title" idx="4294967295"/>
          </p:nvPr>
        </p:nvSpPr>
        <p:spPr>
          <a:xfrm>
            <a:off x="519113" y="381000"/>
            <a:ext cx="8229600" cy="889000"/>
          </a:xfrm>
        </p:spPr>
        <p:txBody>
          <a:bodyPr rtlCol="0">
            <a:normAutofit/>
          </a:bodyPr>
          <a:lstStyle/>
          <a:p>
            <a:pPr eaLnBrk="1" fontAlgn="auto" hangingPunct="1">
              <a:spcAft>
                <a:spcPts val="0"/>
              </a:spcAft>
              <a:defRPr/>
            </a:pPr>
            <a:r>
              <a:rPr 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INTERDICTION TO CONTINUE ON COURSE:</a:t>
            </a: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DOWNHILL, SUPER G, GIANT SLALOM, PARALLEL</a:t>
            </a:r>
          </a:p>
        </p:txBody>
      </p:sp>
      <p:sp>
        <p:nvSpPr>
          <p:cNvPr id="51203" name="Content Placeholder 2">
            <a:extLst>
              <a:ext uri="{FF2B5EF4-FFF2-40B4-BE49-F238E27FC236}">
                <a16:creationId xmlns:a16="http://schemas.microsoft.com/office/drawing/2014/main" id="{CB43123C-74BB-4277-8481-9A6CF3E0C503}"/>
              </a:ext>
            </a:extLst>
          </p:cNvPr>
          <p:cNvSpPr>
            <a:spLocks noGrp="1"/>
          </p:cNvSpPr>
          <p:nvPr>
            <p:ph idx="4294967295"/>
          </p:nvPr>
        </p:nvSpPr>
        <p:spPr>
          <a:xfrm>
            <a:off x="546100" y="1600201"/>
            <a:ext cx="8369300" cy="4114800"/>
          </a:xfrm>
        </p:spPr>
        <p:txBody>
          <a:bodyPr rtlCol="0">
            <a:normAutofit fontScale="92500" lnSpcReduction="10000"/>
          </a:bodyPr>
          <a:lstStyle/>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If a competitor misses a gate, they must </a:t>
            </a:r>
            <a:r>
              <a:rPr lang="en-US" sz="2600" u="sng" dirty="0">
                <a:solidFill>
                  <a:schemeClr val="tx1"/>
                </a:solidFill>
                <a:latin typeface="Arial" pitchFamily="34" charset="0"/>
                <a:cs typeface="Arial" pitchFamily="34" charset="0"/>
              </a:rPr>
              <a:t>no longer continue</a:t>
            </a:r>
            <a:r>
              <a:rPr lang="en-US" sz="2600" dirty="0">
                <a:solidFill>
                  <a:schemeClr val="tx1"/>
                </a:solidFill>
                <a:latin typeface="Arial" pitchFamily="34" charset="0"/>
                <a:cs typeface="Arial" pitchFamily="34" charset="0"/>
              </a:rPr>
              <a:t> through </a:t>
            </a:r>
            <a:r>
              <a:rPr lang="en-US" sz="2600" u="sng" dirty="0">
                <a:solidFill>
                  <a:schemeClr val="tx1"/>
                </a:solidFill>
                <a:latin typeface="Arial" pitchFamily="34" charset="0"/>
                <a:cs typeface="Arial" pitchFamily="34" charset="0"/>
              </a:rPr>
              <a:t>further</a:t>
            </a:r>
            <a:r>
              <a:rPr lang="en-US" sz="2600" dirty="0">
                <a:solidFill>
                  <a:schemeClr val="tx1"/>
                </a:solidFill>
                <a:latin typeface="Arial" pitchFamily="34" charset="0"/>
                <a:cs typeface="Arial" pitchFamily="34" charset="0"/>
              </a:rPr>
              <a:t> gates </a:t>
            </a:r>
            <a:r>
              <a:rPr lang="en-US" sz="2600" b="1" i="1" dirty="0">
                <a:solidFill>
                  <a:schemeClr val="tx1"/>
                </a:solidFill>
                <a:latin typeface="Arial" pitchFamily="34" charset="0"/>
                <a:cs typeface="Arial" pitchFamily="34" charset="0"/>
              </a:rPr>
              <a:t>ACR/ICR  614.2.2</a:t>
            </a:r>
          </a:p>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If a competitor comes to a complete stop (e.g., after a fall), they must </a:t>
            </a:r>
            <a:r>
              <a:rPr lang="en-US" sz="2600" u="sng" dirty="0">
                <a:solidFill>
                  <a:schemeClr val="tx1"/>
                </a:solidFill>
                <a:latin typeface="Arial" pitchFamily="34" charset="0"/>
                <a:cs typeface="Arial" pitchFamily="34" charset="0"/>
              </a:rPr>
              <a:t>no longer continue </a:t>
            </a:r>
            <a:r>
              <a:rPr lang="en-US" sz="2600" dirty="0">
                <a:solidFill>
                  <a:schemeClr val="tx1"/>
                </a:solidFill>
                <a:latin typeface="Arial" pitchFamily="34" charset="0"/>
                <a:cs typeface="Arial" pitchFamily="34" charset="0"/>
              </a:rPr>
              <a:t>through </a:t>
            </a:r>
            <a:r>
              <a:rPr lang="en-US" sz="2600" u="sng" dirty="0">
                <a:solidFill>
                  <a:schemeClr val="tx1"/>
                </a:solidFill>
                <a:latin typeface="Arial" pitchFamily="34" charset="0"/>
                <a:cs typeface="Arial" pitchFamily="34" charset="0"/>
              </a:rPr>
              <a:t>previous</a:t>
            </a:r>
            <a:r>
              <a:rPr lang="en-US" sz="2600" dirty="0">
                <a:solidFill>
                  <a:schemeClr val="tx1"/>
                </a:solidFill>
                <a:latin typeface="Arial" pitchFamily="34" charset="0"/>
                <a:cs typeface="Arial" pitchFamily="34" charset="0"/>
              </a:rPr>
              <a:t> or </a:t>
            </a:r>
            <a:r>
              <a:rPr lang="en-US" sz="2600" u="sng" dirty="0">
                <a:solidFill>
                  <a:schemeClr val="tx1"/>
                </a:solidFill>
                <a:latin typeface="Arial" pitchFamily="34" charset="0"/>
                <a:cs typeface="Arial" pitchFamily="34" charset="0"/>
              </a:rPr>
              <a:t>further</a:t>
            </a:r>
            <a:r>
              <a:rPr lang="en-US" sz="2600" dirty="0">
                <a:solidFill>
                  <a:schemeClr val="tx1"/>
                </a:solidFill>
                <a:latin typeface="Arial" pitchFamily="34" charset="0"/>
                <a:cs typeface="Arial" pitchFamily="34" charset="0"/>
              </a:rPr>
              <a:t> gates. </a:t>
            </a:r>
            <a:r>
              <a:rPr lang="en-US" sz="2600" b="1" i="1" dirty="0">
                <a:solidFill>
                  <a:schemeClr val="tx1"/>
                </a:solidFill>
                <a:latin typeface="Arial" pitchFamily="34" charset="0"/>
                <a:cs typeface="Arial" pitchFamily="34" charset="0"/>
              </a:rPr>
              <a:t>ACR/ICR  614.2.3</a:t>
            </a:r>
          </a:p>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These rules are valid in </a:t>
            </a:r>
            <a:r>
              <a:rPr lang="en-US" sz="2600" u="sng" dirty="0">
                <a:solidFill>
                  <a:schemeClr val="tx1"/>
                </a:solidFill>
                <a:latin typeface="Arial" pitchFamily="34" charset="0"/>
                <a:cs typeface="Arial" pitchFamily="34" charset="0"/>
              </a:rPr>
              <a:t>all</a:t>
            </a:r>
            <a:r>
              <a:rPr lang="en-US" sz="2600" dirty="0">
                <a:solidFill>
                  <a:schemeClr val="tx1"/>
                </a:solidFill>
                <a:latin typeface="Arial" pitchFamily="34" charset="0"/>
                <a:cs typeface="Arial" pitchFamily="34" charset="0"/>
              </a:rPr>
              <a:t> Non-FIS and FIS events with a fixed start interval (DH, SG, GS) </a:t>
            </a:r>
          </a:p>
          <a:p>
            <a:pPr marL="246888" indent="-246888" eaLnBrk="1" fontAlgn="auto" hangingPunct="1">
              <a:lnSpc>
                <a:spcPct val="110000"/>
              </a:lnSpc>
              <a:spcBef>
                <a:spcPts val="1200"/>
              </a:spcBef>
              <a:spcAft>
                <a:spcPts val="0"/>
              </a:spcAft>
              <a:buFont typeface="Arial"/>
              <a:buChar char="•"/>
              <a:defRPr/>
            </a:pPr>
            <a:r>
              <a:rPr lang="en-US" sz="2600" b="1" dirty="0">
                <a:solidFill>
                  <a:srgbClr val="3215AB"/>
                </a:solidFill>
                <a:latin typeface="Arial" pitchFamily="34" charset="0"/>
                <a:cs typeface="Arial" pitchFamily="34" charset="0"/>
              </a:rPr>
              <a:t>Also applicable for </a:t>
            </a:r>
            <a:r>
              <a:rPr lang="en-US" sz="2600" b="1" u="sng" dirty="0">
                <a:solidFill>
                  <a:srgbClr val="3215AB"/>
                </a:solidFill>
                <a:latin typeface="Arial" pitchFamily="34" charset="0"/>
                <a:cs typeface="Arial" pitchFamily="34" charset="0"/>
              </a:rPr>
              <a:t>FIS</a:t>
            </a:r>
            <a:r>
              <a:rPr lang="en-US" sz="2600" b="1" dirty="0">
                <a:solidFill>
                  <a:srgbClr val="3215AB"/>
                </a:solidFill>
                <a:latin typeface="Arial" pitchFamily="34" charset="0"/>
                <a:cs typeface="Arial" pitchFamily="34" charset="0"/>
              </a:rPr>
              <a:t> Slalom</a:t>
            </a:r>
          </a:p>
          <a:p>
            <a:pPr marL="246888" indent="-246888" eaLnBrk="1" fontAlgn="auto" hangingPunct="1">
              <a:lnSpc>
                <a:spcPct val="110000"/>
              </a:lnSpc>
              <a:spcBef>
                <a:spcPts val="1200"/>
              </a:spcBef>
              <a:spcAft>
                <a:spcPts val="0"/>
              </a:spcAft>
              <a:buFont typeface="Arial"/>
              <a:buChar char="•"/>
              <a:defRPr/>
            </a:pPr>
            <a:r>
              <a:rPr lang="en-US" sz="2600" i="1" dirty="0">
                <a:solidFill>
                  <a:schemeClr val="tx1"/>
                </a:solidFill>
                <a:latin typeface="Arial" pitchFamily="34" charset="0"/>
                <a:cs typeface="Arial" pitchFamily="34" charset="0"/>
              </a:rPr>
              <a:t>Also applicable for non-FIS Parallel Brackets  </a:t>
            </a:r>
          </a:p>
          <a:p>
            <a:pPr marL="0" indent="0" eaLnBrk="1" fontAlgn="auto" hangingPunct="1">
              <a:lnSpc>
                <a:spcPct val="120000"/>
              </a:lnSpc>
              <a:spcBef>
                <a:spcPts val="1200"/>
              </a:spcBef>
              <a:spcAft>
                <a:spcPts val="0"/>
              </a:spcAft>
              <a:buFont typeface="Arial" pitchFamily="34" charset="0"/>
              <a:buNone/>
              <a:defRPr/>
            </a:pPr>
            <a:endPar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eaLnBrk="1" fontAlgn="auto" hangingPunct="1">
              <a:spcAft>
                <a:spcPts val="0"/>
              </a:spcAft>
              <a:buFont typeface="Arial" pitchFamily="34" charset="0"/>
              <a:buNone/>
              <a:defRPr/>
            </a:pPr>
            <a:endParaRPr lang="en-US" u="sng" dirty="0">
              <a:solidFill>
                <a:srgbClr val="005EA4"/>
              </a:solidFill>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163D36A4-DFDF-4F8C-87C4-AA143E63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B76AE55-C00D-4B67-A00A-EF431607481F}"/>
              </a:ext>
            </a:extLst>
          </p:cNvPr>
          <p:cNvSpPr>
            <a:spLocks noGrp="1"/>
          </p:cNvSpPr>
          <p:nvPr>
            <p:ph type="title" idx="4294967295"/>
          </p:nvPr>
        </p:nvSpPr>
        <p:spPr>
          <a:xfrm>
            <a:off x="381000" y="152400"/>
            <a:ext cx="7848600" cy="981794"/>
          </a:xfrm>
        </p:spPr>
        <p:txBody>
          <a:bodyPr rtlCol="0">
            <a:normAutofit/>
          </a:bodyPr>
          <a:lstStyle/>
          <a:p>
            <a:pPr eaLnBrk="1" fontAlgn="auto" hangingPunct="1">
              <a:spcAft>
                <a:spcPts val="0"/>
              </a:spcAft>
              <a:defRPr/>
            </a:pPr>
            <a:r>
              <a:rPr lang="en-US" alt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INTERDICTION TO CONTINUE ON COURSE: </a:t>
            </a:r>
            <a:br>
              <a:rPr lang="en-US" altLang="en-US" sz="29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SLALOM</a:t>
            </a:r>
          </a:p>
        </p:txBody>
      </p:sp>
      <p:sp>
        <p:nvSpPr>
          <p:cNvPr id="58371" name="Content Placeholder 2">
            <a:extLst>
              <a:ext uri="{FF2B5EF4-FFF2-40B4-BE49-F238E27FC236}">
                <a16:creationId xmlns:a16="http://schemas.microsoft.com/office/drawing/2014/main" id="{1CC33FF2-D235-4F56-BADB-39AE3277429E}"/>
              </a:ext>
            </a:extLst>
          </p:cNvPr>
          <p:cNvSpPr>
            <a:spLocks noGrp="1" noChangeArrowheads="1"/>
          </p:cNvSpPr>
          <p:nvPr>
            <p:ph idx="4294967295"/>
          </p:nvPr>
        </p:nvSpPr>
        <p:spPr>
          <a:xfrm>
            <a:off x="288925" y="1134194"/>
            <a:ext cx="8229600" cy="5571406"/>
          </a:xfrm>
        </p:spPr>
        <p:txBody>
          <a:bodyPr/>
          <a:lstStyle/>
          <a:p>
            <a:pPr marL="0" indent="0" eaLnBrk="1" hangingPunct="1">
              <a:lnSpc>
                <a:spcPct val="100000"/>
              </a:lnSpc>
              <a:buFont typeface="Euphemia" panose="020B0503040102020104" pitchFamily="34" charset="0"/>
              <a:buNone/>
            </a:pPr>
            <a:r>
              <a:rPr lang="en-US" altLang="en-US" b="1" dirty="0">
                <a:solidFill>
                  <a:schemeClr val="tx1"/>
                </a:solidFill>
                <a:latin typeface="Arial" panose="020B0604020202020204" pitchFamily="34" charset="0"/>
                <a:cs typeface="Arial" panose="020B0604020202020204" pitchFamily="34" charset="0"/>
              </a:rPr>
              <a:t>A competitor may hike* to complete passage of a missed gate in </a:t>
            </a:r>
            <a:r>
              <a:rPr lang="en-US" altLang="en-US" b="1" u="sng" dirty="0">
                <a:solidFill>
                  <a:schemeClr val="tx1"/>
                </a:solidFill>
                <a:latin typeface="Arial" panose="020B0604020202020204" pitchFamily="34" charset="0"/>
                <a:cs typeface="Arial" panose="020B0604020202020204" pitchFamily="34" charset="0"/>
              </a:rPr>
              <a:t>non-FIS</a:t>
            </a:r>
            <a:r>
              <a:rPr lang="en-US" altLang="en-US" b="1" dirty="0">
                <a:solidFill>
                  <a:schemeClr val="tx1"/>
                </a:solidFill>
                <a:latin typeface="Arial" panose="020B0604020202020204" pitchFamily="34" charset="0"/>
                <a:cs typeface="Arial" panose="020B0604020202020204" pitchFamily="34" charset="0"/>
              </a:rPr>
              <a:t> Slalom and </a:t>
            </a:r>
            <a:r>
              <a:rPr lang="en-US" altLang="en-US" b="1" u="sng" dirty="0">
                <a:solidFill>
                  <a:schemeClr val="tx1"/>
                </a:solidFill>
                <a:latin typeface="Arial" panose="020B0604020202020204" pitchFamily="34" charset="0"/>
                <a:cs typeface="Arial" panose="020B0604020202020204" pitchFamily="34" charset="0"/>
              </a:rPr>
              <a:t>non-FIS</a:t>
            </a:r>
            <a:r>
              <a:rPr lang="en-US" altLang="en-US" b="1" dirty="0">
                <a:solidFill>
                  <a:schemeClr val="tx1"/>
                </a:solidFill>
                <a:latin typeface="Arial" panose="020B0604020202020204" pitchFamily="34" charset="0"/>
                <a:cs typeface="Arial" panose="020B0604020202020204" pitchFamily="34" charset="0"/>
              </a:rPr>
              <a:t> Parallel Qualifications:</a:t>
            </a:r>
          </a:p>
          <a:p>
            <a:pPr marL="0" indent="0" eaLnBrk="1" hangingPunct="1">
              <a:lnSpc>
                <a:spcPct val="100000"/>
              </a:lnSpc>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 as long as the competitor</a:t>
            </a:r>
            <a:r>
              <a:rPr lang="en-US" altLang="en-US" b="1" dirty="0">
                <a:solidFill>
                  <a:srgbClr val="005EA4"/>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does not 		   interfere</a:t>
            </a:r>
            <a:r>
              <a:rPr lang="en-US" altLang="en-US" b="1" dirty="0">
                <a:solidFill>
                  <a:srgbClr val="005EA4"/>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with the run of the next 	        </a:t>
            </a:r>
          </a:p>
          <a:p>
            <a:pPr marL="0" indent="0" eaLnBrk="1" hangingPunct="1">
              <a:lnSpc>
                <a:spcPct val="100000"/>
              </a:lnSpc>
              <a:spcBef>
                <a:spcPct val="0"/>
              </a:spcBef>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competitor or </a:t>
            </a:r>
          </a:p>
          <a:p>
            <a:pPr marL="0" indent="0" eaLnBrk="1" hangingPunct="1">
              <a:lnSpc>
                <a:spcPct val="100000"/>
              </a:lnSpc>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 </a:t>
            </a:r>
            <a:r>
              <a:rPr lang="en-US" altLang="en-US" b="1" dirty="0">
                <a:solidFill>
                  <a:srgbClr val="3215AB"/>
                </a:solidFill>
                <a:latin typeface="Arial" panose="020B0604020202020204" pitchFamily="34" charset="0"/>
                <a:cs typeface="Arial" panose="020B0604020202020204" pitchFamily="34" charset="0"/>
              </a:rPr>
              <a:t>has not been passed</a:t>
            </a:r>
            <a:r>
              <a:rPr lang="en-US" altLang="en-US" b="1" dirty="0">
                <a:solidFill>
                  <a:schemeClr val="tx1"/>
                </a:solidFill>
                <a:latin typeface="Arial" panose="020B0604020202020204" pitchFamily="34" charset="0"/>
                <a:cs typeface="Arial" panose="020B0604020202020204" pitchFamily="34" charset="0"/>
              </a:rPr>
              <a:t>.</a:t>
            </a:r>
            <a:r>
              <a:rPr lang="en-US" altLang="en-US" b="1" dirty="0">
                <a:solidFill>
                  <a:srgbClr val="005EA4"/>
                </a:solidFill>
                <a:latin typeface="Arial" panose="020B0604020202020204" pitchFamily="34" charset="0"/>
                <a:cs typeface="Arial" panose="020B0604020202020204" pitchFamily="34" charset="0"/>
              </a:rPr>
              <a:t> </a:t>
            </a:r>
          </a:p>
          <a:p>
            <a:pPr marL="0" indent="0" eaLnBrk="1" hangingPunct="1">
              <a:lnSpc>
                <a:spcPct val="100000"/>
              </a:lnSpc>
              <a:spcBef>
                <a:spcPts val="1800"/>
              </a:spcBef>
              <a:buFont typeface="Arial" panose="020B0604020202020204" pitchFamily="34" charset="0"/>
              <a:buNone/>
            </a:pPr>
            <a:r>
              <a:rPr lang="en-US" altLang="en-US" b="1" i="1" dirty="0">
                <a:solidFill>
                  <a:schemeClr val="tx1"/>
                </a:solidFill>
                <a:latin typeface="Arial" panose="020B0604020202020204" pitchFamily="34" charset="0"/>
                <a:cs typeface="Arial" panose="020B0604020202020204" pitchFamily="34" charset="0"/>
              </a:rPr>
              <a:t>A competitor who has been passed may not continue on course!</a:t>
            </a:r>
          </a:p>
          <a:p>
            <a:pPr marL="0" indent="0" eaLnBrk="1" hangingPunct="1">
              <a:lnSpc>
                <a:spcPct val="100000"/>
              </a:lnSpc>
              <a:spcBef>
                <a:spcPts val="1800"/>
              </a:spcBef>
              <a:buFont typeface="Arial" panose="020B0604020202020204" pitchFamily="34" charset="0"/>
              <a:buNone/>
            </a:pPr>
            <a:r>
              <a:rPr lang="en-US" altLang="en-US" sz="2000" b="1" i="1" dirty="0">
                <a:solidFill>
                  <a:schemeClr val="tx1"/>
                </a:solidFill>
                <a:latin typeface="Arial" panose="020B0604020202020204" pitchFamily="34" charset="0"/>
                <a:cs typeface="Arial" panose="020B0604020202020204" pitchFamily="34" charset="0"/>
              </a:rPr>
              <a:t>* NOTE: Hiking is not allowed in non-FIS Parallel Brackets, FIS Parallel Qualification or Brackets, or FIS Slalom!</a:t>
            </a:r>
          </a:p>
          <a:p>
            <a:pPr marL="0" indent="0" eaLnBrk="1" hangingPunct="1">
              <a:buFont typeface="Arial" panose="020B0604020202020204" pitchFamily="34" charset="0"/>
              <a:buNone/>
            </a:pPr>
            <a:r>
              <a:rPr lang="en-US" altLang="en-US" dirty="0">
                <a:solidFill>
                  <a:srgbClr val="005EA4"/>
                </a:solidFill>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47B1A8B9-B607-4D14-A24E-6E536B6E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charset="0"/>
                <a:cs typeface="Arial" charset="0"/>
              </a:rPr>
              <a:t>Duties and Responsibilities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charset="0"/>
                <a:cs typeface="Arial" charset="0"/>
              </a:rPr>
              <a:t>of the Referee</a:t>
            </a:r>
          </a:p>
          <a:p>
            <a:pPr marL="246888" indent="-246888" eaLnBrk="1" fontAlgn="auto" hangingPunct="1">
              <a:spcAft>
                <a:spcPts val="0"/>
              </a:spcAft>
              <a:buFont typeface="Arial"/>
              <a:buChar char="•"/>
              <a:defRPr/>
            </a:pPr>
            <a:endParaRPr lang="en-US" sz="4000" b="1" dirty="0">
              <a:latin typeface="Arial" charset="0"/>
              <a:cs typeface="Arial" charset="0"/>
            </a:endParaRPr>
          </a:p>
        </p:txBody>
      </p:sp>
      <p:pic>
        <p:nvPicPr>
          <p:cNvPr id="59395" name="Content Placeholder 10">
            <a:extLst>
              <a:ext uri="{FF2B5EF4-FFF2-40B4-BE49-F238E27FC236}">
                <a16:creationId xmlns:a16="http://schemas.microsoft.com/office/drawing/2014/main" id="{A919F0A6-B40E-414E-B217-7A781D6D808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0" y="609600"/>
            <a:ext cx="936625" cy="1174750"/>
          </a:xfrm>
        </p:spPr>
      </p:pic>
    </p:spTree>
  </p:cSld>
  <p:clrMapOvr>
    <a:masterClrMapping/>
  </p:clrMapOvr>
  <p:transition advTm="5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3328A60F-AD63-406D-A3D7-89DC1623925E}"/>
              </a:ext>
            </a:extLst>
          </p:cNvPr>
          <p:cNvSpPr txBox="1">
            <a:spLocks noChangeArrowheads="1"/>
          </p:cNvSpPr>
          <p:nvPr/>
        </p:nvSpPr>
        <p:spPr bwMode="auto">
          <a:xfrm>
            <a:off x="1443038" y="1700529"/>
            <a:ext cx="4953000"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Draws start numbers</a:t>
            </a:r>
          </a:p>
        </p:txBody>
      </p:sp>
      <p:sp>
        <p:nvSpPr>
          <p:cNvPr id="27653" name="Text Box 5">
            <a:extLst>
              <a:ext uri="{FF2B5EF4-FFF2-40B4-BE49-F238E27FC236}">
                <a16:creationId xmlns:a16="http://schemas.microsoft.com/office/drawing/2014/main" id="{1ABB525C-69CA-457B-A2CE-73843535953C}"/>
              </a:ext>
            </a:extLst>
          </p:cNvPr>
          <p:cNvSpPr txBox="1">
            <a:spLocks noChangeArrowheads="1"/>
          </p:cNvSpPr>
          <p:nvPr/>
        </p:nvSpPr>
        <p:spPr bwMode="auto">
          <a:xfrm>
            <a:off x="1422400" y="2353466"/>
            <a:ext cx="6005512"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Receives start and finish reports</a:t>
            </a:r>
          </a:p>
        </p:txBody>
      </p:sp>
      <p:sp>
        <p:nvSpPr>
          <p:cNvPr id="27655" name="Text Box 7">
            <a:extLst>
              <a:ext uri="{FF2B5EF4-FFF2-40B4-BE49-F238E27FC236}">
                <a16:creationId xmlns:a16="http://schemas.microsoft.com/office/drawing/2014/main" id="{8D6C1830-625C-425D-B9DC-641A67D90A88}"/>
              </a:ext>
            </a:extLst>
          </p:cNvPr>
          <p:cNvSpPr txBox="1">
            <a:spLocks noChangeArrowheads="1"/>
          </p:cNvSpPr>
          <p:nvPr/>
        </p:nvSpPr>
        <p:spPr bwMode="auto">
          <a:xfrm>
            <a:off x="1463358" y="4293078"/>
            <a:ext cx="7369175"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Signs and posts the Report by the Referee</a:t>
            </a:r>
          </a:p>
        </p:txBody>
      </p:sp>
      <p:sp>
        <p:nvSpPr>
          <p:cNvPr id="27656" name="Rectangle 8">
            <a:extLst>
              <a:ext uri="{FF2B5EF4-FFF2-40B4-BE49-F238E27FC236}">
                <a16:creationId xmlns:a16="http://schemas.microsoft.com/office/drawing/2014/main" id="{5CBEE47E-1360-4806-AE90-72FFA393A97D}"/>
              </a:ext>
            </a:extLst>
          </p:cNvPr>
          <p:cNvSpPr>
            <a:spLocks noGrp="1" noChangeArrowheads="1"/>
          </p:cNvSpPr>
          <p:nvPr>
            <p:ph type="title" idx="4294967295"/>
          </p:nvPr>
        </p:nvSpPr>
        <p:spPr>
          <a:xfrm>
            <a:off x="608013" y="33338"/>
            <a:ext cx="8229600" cy="954087"/>
          </a:xfrm>
        </p:spPr>
        <p:txBody>
          <a:bodyPr rtlCol="0">
            <a:normAutofit fontScale="90000"/>
          </a:bodyPr>
          <a:lstStyle/>
          <a:p>
            <a:pPr eaLnBrk="1" fontAlgn="auto" hangingPunct="1">
              <a:spcAft>
                <a:spcPts val="0"/>
              </a:spcAft>
              <a:defRPr/>
            </a:pPr>
            <a:br>
              <a:rPr lang="en-US" sz="2400" dirty="0"/>
            </a:br>
            <a:br>
              <a:rPr lang="en-US" sz="2400" dirty="0"/>
            </a:br>
            <a:br>
              <a:rPr lang="en-US" sz="2400" dirty="0"/>
            </a:br>
            <a:br>
              <a:rPr lang="en-US" sz="2400" dirty="0"/>
            </a:br>
            <a:br>
              <a:rPr lang="en-US" sz="2400" dirty="0"/>
            </a:br>
            <a:br>
              <a:rPr lang="en-US" sz="2400" dirty="0"/>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Referee’s Job Description</a:t>
            </a:r>
            <a:br>
              <a:rPr lang="en-US" sz="2800" b="1" dirty="0">
                <a:latin typeface="Arial Bold" panose="020B0704020202020204" pitchFamily="34" charset="0"/>
                <a:cs typeface="Arial Bold" panose="020B0704020202020204" pitchFamily="34" charset="0"/>
              </a:rPr>
            </a:br>
            <a:r>
              <a:rPr lang="en-US" sz="2800" b="1" i="1" dirty="0">
                <a:solidFill>
                  <a:schemeClr val="tx2">
                    <a:lumMod val="75000"/>
                  </a:schemeClr>
                </a:solidFill>
                <a:effectLst>
                  <a:outerShdw blurRad="38100" dist="38100" dir="2700000" algn="tl">
                    <a:srgbClr val="C0C0C0"/>
                  </a:outerShdw>
                </a:effectLst>
                <a:latin typeface="Arial Bold" panose="020B0704020202020204" pitchFamily="34" charset="0"/>
                <a:cs typeface="Arial Bold" panose="020B0704020202020204" pitchFamily="34" charset="0"/>
              </a:rPr>
              <a:t>ACR/ICR  601.4.10</a:t>
            </a:r>
            <a:r>
              <a:rPr lang="en-US" sz="2400" dirty="0"/>
              <a:t>			</a:t>
            </a:r>
          </a:p>
        </p:txBody>
      </p:sp>
      <p:sp>
        <p:nvSpPr>
          <p:cNvPr id="11" name="Text Box 6">
            <a:extLst>
              <a:ext uri="{FF2B5EF4-FFF2-40B4-BE49-F238E27FC236}">
                <a16:creationId xmlns:a16="http://schemas.microsoft.com/office/drawing/2014/main" id="{303272CE-32F2-4A5A-ADE9-CA5FACD8B300}"/>
              </a:ext>
            </a:extLst>
          </p:cNvPr>
          <p:cNvSpPr txBox="1">
            <a:spLocks noChangeArrowheads="1"/>
          </p:cNvSpPr>
          <p:nvPr/>
        </p:nvSpPr>
        <p:spPr bwMode="auto">
          <a:xfrm>
            <a:off x="1422400" y="3077924"/>
            <a:ext cx="7010400" cy="9540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Reviews GJ cards for Faults and other notes, e.g., interference</a:t>
            </a:r>
          </a:p>
        </p:txBody>
      </p:sp>
      <p:sp>
        <p:nvSpPr>
          <p:cNvPr id="10" name="Text Box 7">
            <a:extLst>
              <a:ext uri="{FF2B5EF4-FFF2-40B4-BE49-F238E27FC236}">
                <a16:creationId xmlns:a16="http://schemas.microsoft.com/office/drawing/2014/main" id="{BDE75711-B4CC-422D-BF00-55307079972E}"/>
              </a:ext>
            </a:extLst>
          </p:cNvPr>
          <p:cNvSpPr txBox="1">
            <a:spLocks noChangeArrowheads="1"/>
          </p:cNvSpPr>
          <p:nvPr/>
        </p:nvSpPr>
        <p:spPr bwMode="auto">
          <a:xfrm>
            <a:off x="1473518" y="5044599"/>
            <a:ext cx="7369175" cy="9540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Attends Jury meetings: votes and verifies their vote with a </a:t>
            </a:r>
            <a:r>
              <a:rPr lang="en-US" sz="2800" b="1" u="sng" dirty="0">
                <a:solidFill>
                  <a:srgbClr val="0070C0"/>
                </a:solidFill>
                <a:effectLst>
                  <a:outerShdw blurRad="38100" dist="38100" dir="2700000" algn="tl">
                    <a:srgbClr val="C0C0C0"/>
                  </a:outerShdw>
                </a:effectLst>
                <a:latin typeface="Arial" charset="0"/>
              </a:rPr>
              <a:t>signature</a:t>
            </a:r>
            <a:r>
              <a:rPr lang="en-US" sz="2800" b="1" dirty="0">
                <a:solidFill>
                  <a:srgbClr val="0070C0"/>
                </a:solidFill>
                <a:effectLst>
                  <a:outerShdw blurRad="38100" dist="38100" dir="2700000" algn="tl">
                    <a:srgbClr val="C0C0C0"/>
                  </a:outerShdw>
                </a:effectLst>
                <a:latin typeface="Arial" charset="0"/>
              </a:rPr>
              <a:t>!</a:t>
            </a:r>
          </a:p>
        </p:txBody>
      </p:sp>
      <p:pic>
        <p:nvPicPr>
          <p:cNvPr id="2" name="Content Placeholder 10">
            <a:extLst>
              <a:ext uri="{FF2B5EF4-FFF2-40B4-BE49-F238E27FC236}">
                <a16:creationId xmlns:a16="http://schemas.microsoft.com/office/drawing/2014/main" id="{A611E907-5D26-41EC-A828-FB508822F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9DBA9E19-E193-DAD9-4B77-BE5C67BB8336}"/>
              </a:ext>
            </a:extLst>
          </p:cNvPr>
          <p:cNvSpPr txBox="1">
            <a:spLocks noChangeArrowheads="1"/>
          </p:cNvSpPr>
          <p:nvPr/>
        </p:nvSpPr>
        <p:spPr bwMode="auto">
          <a:xfrm>
            <a:off x="1386840" y="1062692"/>
            <a:ext cx="6405880"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Attends Team Captains’ Meetings</a:t>
            </a: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0-#ppt_w/2"/>
                                          </p:val>
                                        </p:tav>
                                        <p:tav tm="100000">
                                          <p:val>
                                            <p:strVal val="#ppt_x"/>
                                          </p:val>
                                        </p:tav>
                                      </p:tavLst>
                                    </p:anim>
                                    <p:anim calcmode="lin" valueType="num">
                                      <p:cBhvr additive="base">
                                        <p:cTn id="14"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0-#ppt_w/2"/>
                                          </p:val>
                                        </p:tav>
                                        <p:tav tm="100000">
                                          <p:val>
                                            <p:strVal val="#ppt_x"/>
                                          </p:val>
                                        </p:tav>
                                      </p:tavLst>
                                    </p:anim>
                                    <p:anim calcmode="lin" valueType="num">
                                      <p:cBhvr additive="base">
                                        <p:cTn id="26"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3" grpId="0" autoUpdateAnimBg="0"/>
      <p:bldP spid="27655" grpId="0" autoUpdateAnimBg="0"/>
      <p:bldP spid="11" grpId="0" autoUpdateAnimBg="0"/>
      <p:bldP spid="10" grpId="0" autoUpdateAnimBg="0"/>
      <p:bldP spid="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812800"/>
          </a:xfrm>
        </p:spPr>
        <p:txBody>
          <a:bodyPr/>
          <a:lstStyle/>
          <a:p>
            <a:pPr>
              <a:defRPr/>
            </a:pPr>
            <a:r>
              <a:rPr lang="en-US" altLang="en-US" b="1" dirty="0">
                <a:solidFill>
                  <a:srgbClr val="000099"/>
                </a:solidFill>
                <a:effectLst>
                  <a:outerShdw blurRad="38100" dist="38100" dir="2700000" algn="tl">
                    <a:srgbClr val="000000">
                      <a:alpha val="43137"/>
                    </a:srgbClr>
                  </a:outerShdw>
                </a:effectLst>
                <a:cs typeface="Arial" charset="0"/>
              </a:rPr>
              <a:t>TC MEETINGS – what &amp; why?</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609600" y="1060450"/>
            <a:ext cx="8153400" cy="563880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Meeting may be held </a:t>
            </a:r>
            <a:r>
              <a:rPr lang="en-US" u="sng" dirty="0">
                <a:latin typeface="Arial" panose="020B0604020202020204" pitchFamily="34" charset="0"/>
                <a:cs typeface="Arial" panose="020B0604020202020204" pitchFamily="34" charset="0"/>
              </a:rPr>
              <a:t>either in person or online</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9759"/>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E7B855-F50C-4501-94EC-C59E93BDA7AD}"/>
              </a:ext>
            </a:extLst>
          </p:cNvPr>
          <p:cNvSpPr>
            <a:spLocks noGrp="1" noChangeArrowheads="1"/>
          </p:cNvSpPr>
          <p:nvPr>
            <p:ph type="title" idx="4294967295"/>
          </p:nvPr>
        </p:nvSpPr>
        <p:spPr>
          <a:xfrm>
            <a:off x="198438" y="1395413"/>
            <a:ext cx="4181475" cy="46339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90000"/>
          </a:bodyPr>
          <a:lstStyle/>
          <a:p>
            <a:pPr eaLnBrk="1" fontAlgn="auto" hangingPunct="1">
              <a:spcAft>
                <a:spcPts val="0"/>
              </a:spcAft>
              <a:buClr>
                <a:schemeClr val="tx1"/>
              </a:buCl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by  the  Referee</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4000" dirty="0">
                <a:latin typeface="Arial Bold" pitchFamily="34" charset="0"/>
                <a:cs typeface="Arial Bold" pitchFamily="34" charset="0"/>
              </a:rPr>
            </a:br>
            <a:r>
              <a:rPr lang="en-US" sz="2400" dirty="0">
                <a:solidFill>
                  <a:srgbClr val="FF0000"/>
                </a:solidFill>
                <a:latin typeface="Arial Bold" pitchFamily="34" charset="0"/>
                <a:cs typeface="Arial Bold" pitchFamily="34" charset="0"/>
              </a:rPr>
              <a:t> </a:t>
            </a:r>
            <a:br>
              <a:rPr lang="en-US" sz="2400" dirty="0">
                <a:solidFill>
                  <a:srgbClr val="FF0000"/>
                </a:solidFill>
                <a:latin typeface="Arial Bold" pitchFamily="34" charset="0"/>
                <a:cs typeface="Arial Bold" pitchFamily="34" charset="0"/>
              </a:rPr>
            </a:br>
            <a:r>
              <a:rPr lang="en-US" sz="1400" dirty="0">
                <a:latin typeface="Arial Bold" pitchFamily="34" charset="0"/>
                <a:cs typeface="Arial Bold" pitchFamily="34" charset="0"/>
              </a:rPr>
              <a:t>This form must be completed for each classification gender for each run</a:t>
            </a:r>
            <a:br>
              <a:rPr lang="en-US" sz="1400" dirty="0">
                <a:latin typeface="Arial Bold" pitchFamily="34" charset="0"/>
                <a:cs typeface="Arial Bold" pitchFamily="34" charset="0"/>
              </a:rPr>
            </a:br>
            <a:br>
              <a:rPr lang="en-US" sz="1400" dirty="0">
                <a:latin typeface="Arial Bold" pitchFamily="34" charset="0"/>
                <a:cs typeface="Arial Bold" pitchFamily="34" charset="0"/>
              </a:rPr>
            </a:br>
            <a:r>
              <a:rPr lang="en-US" sz="1400" dirty="0">
                <a:latin typeface="Arial Bold" pitchFamily="34" charset="0"/>
                <a:cs typeface="Arial Bold" pitchFamily="34" charset="0"/>
              </a:rPr>
              <a:t>Posted on Scoreboard/ Official Notice Board with date and time of posting as well as expiration time</a:t>
            </a:r>
            <a:br>
              <a:rPr lang="en-US" sz="1400" dirty="0">
                <a:latin typeface="Arial Bold" pitchFamily="34" charset="0"/>
                <a:cs typeface="Arial Bold" pitchFamily="34" charset="0"/>
              </a:rPr>
            </a:br>
            <a:br>
              <a:rPr lang="en-US" sz="1400" dirty="0">
                <a:latin typeface="Arial Bold" pitchFamily="34" charset="0"/>
                <a:cs typeface="Arial Bold" pitchFamily="34" charset="0"/>
              </a:rPr>
            </a:br>
            <a:r>
              <a:rPr lang="en-US" sz="1400" dirty="0">
                <a:solidFill>
                  <a:schemeClr val="tx1"/>
                </a:solidFill>
                <a:latin typeface="Arial Bold" pitchFamily="34" charset="0"/>
                <a:cs typeface="Arial Bold" pitchFamily="34" charset="0"/>
              </a:rPr>
              <a:t>Bib # </a:t>
            </a:r>
            <a:r>
              <a:rPr lang="en-US" sz="1400" u="sng" dirty="0">
                <a:solidFill>
                  <a:schemeClr val="tx1"/>
                </a:solidFill>
                <a:latin typeface="Arial Bold" pitchFamily="34" charset="0"/>
                <a:cs typeface="Arial Bold" pitchFamily="34" charset="0"/>
              </a:rPr>
              <a:t>as well as named athlete</a:t>
            </a:r>
            <a:r>
              <a:rPr lang="en-US" sz="1400" dirty="0">
                <a:solidFill>
                  <a:schemeClr val="tx1"/>
                </a:solidFill>
                <a:latin typeface="Arial Bold" pitchFamily="34" charset="0"/>
                <a:cs typeface="Arial Bold" pitchFamily="34" charset="0"/>
              </a:rPr>
              <a:t> must be reviewed by Team Captains </a:t>
            </a:r>
            <a:r>
              <a:rPr lang="en-US" sz="1400" i="1" u="sng" dirty="0">
                <a:solidFill>
                  <a:schemeClr val="tx1"/>
                </a:solidFill>
                <a:latin typeface="Arial Bold" pitchFamily="34" charset="0"/>
                <a:cs typeface="Arial Bold" pitchFamily="34" charset="0"/>
              </a:rPr>
              <a:t>regardless of whether or not</a:t>
            </a:r>
            <a:r>
              <a:rPr lang="en-US" sz="1400" dirty="0">
                <a:solidFill>
                  <a:schemeClr val="tx1"/>
                </a:solidFill>
                <a:latin typeface="Arial Bold" pitchFamily="34" charset="0"/>
                <a:cs typeface="Arial Bold" pitchFamily="34" charset="0"/>
              </a:rPr>
              <a:t> they feel one of their competitors may have committed a fault (DSQ)</a:t>
            </a:r>
            <a:br>
              <a:rPr lang="en-US" sz="1400" dirty="0">
                <a:solidFill>
                  <a:schemeClr val="tx1"/>
                </a:solidFill>
                <a:latin typeface="Arial Bold" pitchFamily="34" charset="0"/>
                <a:cs typeface="Arial Bold" pitchFamily="34" charset="0"/>
              </a:rPr>
            </a:br>
            <a:br>
              <a:rPr lang="en-US" sz="1400" dirty="0">
                <a:solidFill>
                  <a:schemeClr val="tx1"/>
                </a:solidFill>
                <a:latin typeface="Arial Bold" pitchFamily="34" charset="0"/>
                <a:cs typeface="Arial Bold" pitchFamily="34" charset="0"/>
              </a:rPr>
            </a:br>
            <a:r>
              <a:rPr lang="en-US" sz="1600" b="1" dirty="0">
                <a:solidFill>
                  <a:schemeClr val="tx1"/>
                </a:solidFill>
                <a:latin typeface="Arial Bold" pitchFamily="34" charset="0"/>
                <a:cs typeface="Arial Bold" pitchFamily="34" charset="0"/>
              </a:rPr>
              <a:t>Protest period is 15 minutes!</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u="sng" dirty="0">
                <a:solidFill>
                  <a:schemeClr val="tx1"/>
                </a:solidFill>
                <a:latin typeface="Arial Bold" pitchFamily="34" charset="0"/>
                <a:cs typeface="Arial Bold" pitchFamily="34" charset="0"/>
              </a:rPr>
              <a:t>Gate # + reason </a:t>
            </a:r>
            <a:r>
              <a:rPr lang="en-US" sz="1600" b="1" dirty="0">
                <a:solidFill>
                  <a:schemeClr val="tx1"/>
                </a:solidFill>
                <a:latin typeface="Arial Bold" pitchFamily="34" charset="0"/>
                <a:cs typeface="Arial Bold" pitchFamily="34" charset="0"/>
              </a:rPr>
              <a:t>or </a:t>
            </a:r>
            <a:r>
              <a:rPr lang="en-US" sz="1600" b="1" u="sng" dirty="0">
                <a:solidFill>
                  <a:schemeClr val="tx1"/>
                </a:solidFill>
                <a:latin typeface="Arial Bold" pitchFamily="34" charset="0"/>
                <a:cs typeface="Arial Bold" pitchFamily="34" charset="0"/>
              </a:rPr>
              <a:t>gate # &amp; rule # </a:t>
            </a:r>
            <a:r>
              <a:rPr lang="en-US" sz="1600" b="1" dirty="0">
                <a:solidFill>
                  <a:schemeClr val="tx1"/>
                </a:solidFill>
                <a:latin typeface="Arial Bold" pitchFamily="34" charset="0"/>
                <a:cs typeface="Arial Bold" pitchFamily="34" charset="0"/>
              </a:rPr>
              <a:t>are required.  </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i="1" dirty="0">
                <a:solidFill>
                  <a:schemeClr val="tx1"/>
                </a:solidFill>
                <a:latin typeface="Arial Bold" pitchFamily="34" charset="0"/>
                <a:cs typeface="Arial Bold" pitchFamily="34" charset="0"/>
              </a:rPr>
              <a:t>Some DSQ’s </a:t>
            </a:r>
            <a:r>
              <a:rPr lang="en-US" sz="1600" b="1" i="1" u="sng" dirty="0">
                <a:solidFill>
                  <a:schemeClr val="tx1"/>
                </a:solidFill>
                <a:latin typeface="Arial Bold" pitchFamily="34" charset="0"/>
                <a:cs typeface="Arial Bold" pitchFamily="34" charset="0"/>
              </a:rPr>
              <a:t>require </a:t>
            </a:r>
            <a:r>
              <a:rPr lang="en-US" sz="1600" b="1" i="1" dirty="0">
                <a:solidFill>
                  <a:schemeClr val="tx1"/>
                </a:solidFill>
                <a:latin typeface="Arial Bold" pitchFamily="34" charset="0"/>
                <a:cs typeface="Arial Bold" pitchFamily="34" charset="0"/>
              </a:rPr>
              <a:t>a rule #; e.g., start DSQ’s 613.3 (pushed off from start) and 613.7 (false start).  </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dirty="0">
                <a:solidFill>
                  <a:schemeClr val="tx1"/>
                </a:solidFill>
                <a:latin typeface="Arial Bold" pitchFamily="34" charset="0"/>
                <a:cs typeface="Arial Bold" pitchFamily="34" charset="0"/>
              </a:rPr>
              <a:t>(</a:t>
            </a:r>
            <a:r>
              <a:rPr lang="en-US" altLang="en-US" sz="1600" b="1" i="1" dirty="0">
                <a:solidFill>
                  <a:schemeClr val="tx1"/>
                </a:solidFill>
                <a:latin typeface="Arial" panose="020B0604020202020204" pitchFamily="34" charset="0"/>
                <a:cs typeface="Arial" panose="020B0604020202020204" pitchFamily="34" charset="0"/>
              </a:rPr>
              <a:t>This is the new Report by the Referee form.  Older form does not have a separate section for “NPS.“)</a:t>
            </a:r>
            <a:br>
              <a:rPr lang="en-US" altLang="en-US" sz="1600" b="1" dirty="0">
                <a:solidFill>
                  <a:schemeClr val="tx1"/>
                </a:solidFill>
              </a:rPr>
            </a:br>
            <a:endParaRPr lang="en-US" altLang="en-US" sz="1600" b="1" dirty="0">
              <a:solidFill>
                <a:schemeClr val="tx1"/>
              </a:solidFill>
              <a:latin typeface="Arial Bold" pitchFamily="34" charset="0"/>
              <a:cs typeface="Arial Bold" pitchFamily="34" charset="0"/>
            </a:endParaRPr>
          </a:p>
        </p:txBody>
      </p:sp>
      <p:sp>
        <p:nvSpPr>
          <p:cNvPr id="28678" name="TextBox 5">
            <a:extLst>
              <a:ext uri="{FF2B5EF4-FFF2-40B4-BE49-F238E27FC236}">
                <a16:creationId xmlns:a16="http://schemas.microsoft.com/office/drawing/2014/main" id="{DD5D05BE-2493-40D8-94B1-B79AB4F0C54C}"/>
              </a:ext>
            </a:extLst>
          </p:cNvPr>
          <p:cNvSpPr txBox="1">
            <a:spLocks noChangeArrowheads="1"/>
          </p:cNvSpPr>
          <p:nvPr/>
        </p:nvSpPr>
        <p:spPr bwMode="auto">
          <a:xfrm>
            <a:off x="8174038" y="1444625"/>
            <a:ext cx="5476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FF0000"/>
                </a:solidFill>
                <a:latin typeface="Arial" panose="020B0604020202020204" pitchFamily="34" charset="0"/>
                <a:cs typeface="Arial" panose="020B0604020202020204" pitchFamily="34" charset="0"/>
              </a:rPr>
              <a:t>DATE</a:t>
            </a:r>
          </a:p>
        </p:txBody>
      </p:sp>
      <p:pic>
        <p:nvPicPr>
          <p:cNvPr id="62468" name="Picture 2" descr="Screen Clipping">
            <a:extLst>
              <a:ext uri="{FF2B5EF4-FFF2-40B4-BE49-F238E27FC236}">
                <a16:creationId xmlns:a16="http://schemas.microsoft.com/office/drawing/2014/main" id="{422FCD51-8FE1-4CD0-9972-FDFC4229E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9"/>
          <a:stretch/>
        </p:blipFill>
        <p:spPr bwMode="auto">
          <a:xfrm>
            <a:off x="4594225" y="684867"/>
            <a:ext cx="42449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8F36960-6205-4A55-B4A5-85834E88740C}"/>
              </a:ext>
            </a:extLst>
          </p:cNvPr>
          <p:cNvSpPr txBox="1">
            <a:spLocks noChangeArrowheads="1"/>
          </p:cNvSpPr>
          <p:nvPr/>
        </p:nvSpPr>
        <p:spPr bwMode="auto">
          <a:xfrm>
            <a:off x="5562600" y="1135064"/>
            <a:ext cx="3124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SKI AREA                                           USA                ####</a:t>
            </a:r>
          </a:p>
        </p:txBody>
      </p:sp>
      <p:sp>
        <p:nvSpPr>
          <p:cNvPr id="5" name="TextBox 4">
            <a:extLst>
              <a:ext uri="{FF2B5EF4-FFF2-40B4-BE49-F238E27FC236}">
                <a16:creationId xmlns:a16="http://schemas.microsoft.com/office/drawing/2014/main" id="{644A3C29-C7B1-4F70-AA9E-E6001CFFFD94}"/>
              </a:ext>
            </a:extLst>
          </p:cNvPr>
          <p:cNvSpPr txBox="1">
            <a:spLocks noChangeArrowheads="1"/>
          </p:cNvSpPr>
          <p:nvPr/>
        </p:nvSpPr>
        <p:spPr bwMode="auto">
          <a:xfrm>
            <a:off x="5611018" y="1332054"/>
            <a:ext cx="302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YOUR EVENT                                                   DATE</a:t>
            </a:r>
            <a:endParaRPr lang="en-US" altLang="en-US" sz="9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3FE085-CF08-44BA-AF59-C526375ABE3C}"/>
              </a:ext>
            </a:extLst>
          </p:cNvPr>
          <p:cNvSpPr txBox="1">
            <a:spLocks noChangeArrowheads="1"/>
          </p:cNvSpPr>
          <p:nvPr/>
        </p:nvSpPr>
        <p:spPr bwMode="auto">
          <a:xfrm>
            <a:off x="5611018" y="1512562"/>
            <a:ext cx="2951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LEVEL                   MEN                                   GS - 2</a:t>
            </a:r>
          </a:p>
        </p:txBody>
      </p:sp>
      <p:sp>
        <p:nvSpPr>
          <p:cNvPr id="9" name="TextBox 8">
            <a:extLst>
              <a:ext uri="{FF2B5EF4-FFF2-40B4-BE49-F238E27FC236}">
                <a16:creationId xmlns:a16="http://schemas.microsoft.com/office/drawing/2014/main" id="{12F244CC-59E6-4FCD-9E71-EB1E86AF49E8}"/>
              </a:ext>
            </a:extLst>
          </p:cNvPr>
          <p:cNvSpPr txBox="1">
            <a:spLocks noChangeArrowheads="1"/>
          </p:cNvSpPr>
          <p:nvPr/>
        </p:nvSpPr>
        <p:spPr bwMode="auto">
          <a:xfrm>
            <a:off x="4795838" y="2023269"/>
            <a:ext cx="4043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Narrow" panose="020B0606020202030204" pitchFamily="34" charset="0"/>
                <a:cs typeface="Arial" panose="020B0604020202020204" pitchFamily="34" charset="0"/>
              </a:rPr>
              <a:t>5    McBride, Brett                               </a:t>
            </a:r>
            <a:r>
              <a:rPr lang="en-US" altLang="en-US" sz="600" b="1" dirty="0">
                <a:solidFill>
                  <a:srgbClr val="3215AB"/>
                </a:solidFill>
                <a:latin typeface="Arial Narrow" panose="020B0606020202030204" pitchFamily="34" charset="0"/>
                <a:cs typeface="Arial" panose="020B0604020202020204" pitchFamily="34" charset="0"/>
              </a:rPr>
              <a:t>USA </a:t>
            </a:r>
            <a:r>
              <a:rPr lang="en-US" altLang="en-US" sz="900" b="1" dirty="0">
                <a:solidFill>
                  <a:srgbClr val="3215AB"/>
                </a:solidFill>
                <a:latin typeface="Arial Narrow" panose="020B0606020202030204" pitchFamily="34" charset="0"/>
                <a:cs typeface="Arial" panose="020B0604020202020204" pitchFamily="34" charset="0"/>
              </a:rPr>
              <a:t>   12        J. WILSON               STRADDLE</a:t>
            </a:r>
          </a:p>
        </p:txBody>
      </p:sp>
      <p:sp>
        <p:nvSpPr>
          <p:cNvPr id="14" name="TextBox 13">
            <a:extLst>
              <a:ext uri="{FF2B5EF4-FFF2-40B4-BE49-F238E27FC236}">
                <a16:creationId xmlns:a16="http://schemas.microsoft.com/office/drawing/2014/main" id="{B2F53C05-DE11-407C-835A-15DDD8D513C5}"/>
              </a:ext>
            </a:extLst>
          </p:cNvPr>
          <p:cNvSpPr txBox="1">
            <a:spLocks noChangeArrowheads="1"/>
          </p:cNvSpPr>
          <p:nvPr/>
        </p:nvSpPr>
        <p:spPr bwMode="auto">
          <a:xfrm>
            <a:off x="5572125" y="4438650"/>
            <a:ext cx="4111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101</a:t>
            </a:r>
          </a:p>
        </p:txBody>
      </p:sp>
      <p:sp>
        <p:nvSpPr>
          <p:cNvPr id="15" name="TextBox 14">
            <a:extLst>
              <a:ext uri="{FF2B5EF4-FFF2-40B4-BE49-F238E27FC236}">
                <a16:creationId xmlns:a16="http://schemas.microsoft.com/office/drawing/2014/main" id="{90CFF1C0-2F65-4184-9855-366885C4545E}"/>
              </a:ext>
            </a:extLst>
          </p:cNvPr>
          <p:cNvSpPr txBox="1">
            <a:spLocks noChangeArrowheads="1"/>
          </p:cNvSpPr>
          <p:nvPr/>
        </p:nvSpPr>
        <p:spPr bwMode="auto">
          <a:xfrm>
            <a:off x="5659438" y="4741863"/>
            <a:ext cx="1350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2     7        22     34</a:t>
            </a:r>
          </a:p>
        </p:txBody>
      </p:sp>
      <p:sp>
        <p:nvSpPr>
          <p:cNvPr id="16" name="TextBox 15">
            <a:extLst>
              <a:ext uri="{FF2B5EF4-FFF2-40B4-BE49-F238E27FC236}">
                <a16:creationId xmlns:a16="http://schemas.microsoft.com/office/drawing/2014/main" id="{56275604-6068-428C-A807-806D1C2D60FE}"/>
              </a:ext>
            </a:extLst>
          </p:cNvPr>
          <p:cNvSpPr txBox="1">
            <a:spLocks noChangeArrowheads="1"/>
          </p:cNvSpPr>
          <p:nvPr/>
        </p:nvSpPr>
        <p:spPr bwMode="auto">
          <a:xfrm>
            <a:off x="5246782" y="5347120"/>
            <a:ext cx="3421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600" b="1" dirty="0">
                <a:solidFill>
                  <a:srgbClr val="3215AB"/>
                </a:solidFill>
                <a:latin typeface="Arial" panose="020B0604020202020204" pitchFamily="34" charset="0"/>
                <a:cs typeface="Arial" panose="020B0604020202020204" pitchFamily="34" charset="0"/>
              </a:rPr>
              <a:t>15:00</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15:15     </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 25.12.22</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S/REFEREE</a:t>
            </a:r>
          </a:p>
        </p:txBody>
      </p:sp>
      <p:sp>
        <p:nvSpPr>
          <p:cNvPr id="4" name="TextBox 3">
            <a:extLst>
              <a:ext uri="{FF2B5EF4-FFF2-40B4-BE49-F238E27FC236}">
                <a16:creationId xmlns:a16="http://schemas.microsoft.com/office/drawing/2014/main" id="{6DEB95F5-DB79-4326-8BEE-B0A8A8CFDC8A}"/>
              </a:ext>
            </a:extLst>
          </p:cNvPr>
          <p:cNvSpPr txBox="1">
            <a:spLocks noChangeArrowheads="1"/>
          </p:cNvSpPr>
          <p:nvPr/>
        </p:nvSpPr>
        <p:spPr bwMode="auto">
          <a:xfrm>
            <a:off x="4732338" y="3970338"/>
            <a:ext cx="2743200" cy="2301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900" b="1" dirty="0">
                <a:solidFill>
                  <a:srgbClr val="3215AB"/>
                </a:solidFill>
                <a:latin typeface="Arial Narrow" panose="020B0606020202030204" pitchFamily="34" charset="0"/>
                <a:cs typeface="Arial" panose="020B0604020202020204" pitchFamily="34" charset="0"/>
              </a:rPr>
              <a:t>  9   Johnson, Walter                            </a:t>
            </a:r>
            <a:r>
              <a:rPr lang="en-US" altLang="en-US" sz="700" b="1" dirty="0">
                <a:solidFill>
                  <a:srgbClr val="3215AB"/>
                </a:solidFill>
                <a:latin typeface="Arial Narrow" panose="020B0606020202030204" pitchFamily="34" charset="0"/>
                <a:cs typeface="Arial" panose="020B0604020202020204" pitchFamily="34" charset="0"/>
              </a:rPr>
              <a:t>USA   </a:t>
            </a:r>
            <a:r>
              <a:rPr lang="en-US" altLang="en-US" sz="800" b="1" dirty="0">
                <a:solidFill>
                  <a:srgbClr val="3215AB"/>
                </a:solidFill>
                <a:latin typeface="Arial Narrow" panose="020B0606020202030204" pitchFamily="34" charset="0"/>
                <a:cs typeface="Arial" panose="020B0604020202020204" pitchFamily="34" charset="0"/>
              </a:rPr>
              <a:t>No Helmet Sticker</a:t>
            </a:r>
            <a:endParaRPr lang="en-US" altLang="en-US" sz="800" dirty="0">
              <a:solidFill>
                <a:srgbClr val="3215AB"/>
              </a:solidFill>
            </a:endParaRPr>
          </a:p>
        </p:txBody>
      </p:sp>
      <p:cxnSp>
        <p:nvCxnSpPr>
          <p:cNvPr id="3" name="Straight Arrow Connector 2">
            <a:extLst>
              <a:ext uri="{FF2B5EF4-FFF2-40B4-BE49-F238E27FC236}">
                <a16:creationId xmlns:a16="http://schemas.microsoft.com/office/drawing/2014/main" id="{EA3329AD-4620-406E-97AF-130E58B4405F}"/>
              </a:ext>
            </a:extLst>
          </p:cNvPr>
          <p:cNvCxnSpPr>
            <a:cxnSpLocks/>
          </p:cNvCxnSpPr>
          <p:nvPr/>
        </p:nvCxnSpPr>
        <p:spPr>
          <a:xfrm flipV="1">
            <a:off x="4267200" y="2253456"/>
            <a:ext cx="3581400" cy="1327944"/>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0224EB4-D16A-4906-B25A-DC1BAFB1E9D1}"/>
              </a:ext>
            </a:extLst>
          </p:cNvPr>
          <p:cNvCxnSpPr>
            <a:cxnSpLocks/>
          </p:cNvCxnSpPr>
          <p:nvPr/>
        </p:nvCxnSpPr>
        <p:spPr>
          <a:xfrm flipV="1">
            <a:off x="4044950" y="2168526"/>
            <a:ext cx="2660650" cy="125968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5DB86530-F2E7-4980-8EE2-785EE6767D13}"/>
              </a:ext>
            </a:extLst>
          </p:cNvPr>
          <p:cNvSpPr txBox="1"/>
          <p:nvPr/>
        </p:nvSpPr>
        <p:spPr>
          <a:xfrm>
            <a:off x="198438" y="5943929"/>
            <a:ext cx="8855075" cy="830997"/>
          </a:xfrm>
          <a:prstGeom prst="rect">
            <a:avLst/>
          </a:prstGeom>
          <a:noFill/>
          <a:ln>
            <a:solidFill>
              <a:schemeClr val="bg2"/>
            </a:solidFill>
          </a:ln>
        </p:spPr>
        <p:txBody>
          <a:bodyPr wrap="square" rtlCol="0" anchor="ctr" anchorCtr="1">
            <a:spAutoFit/>
          </a:bodyPr>
          <a:lstStyle/>
          <a:p>
            <a:r>
              <a:rPr lang="en-US" sz="1600" b="1" dirty="0">
                <a:latin typeface="Arial" panose="020B0604020202020204" pitchFamily="34" charset="0"/>
                <a:cs typeface="Arial" panose="020B0604020202020204" pitchFamily="34" charset="0"/>
              </a:rPr>
              <a:t>Report by the Referee may be posted on an actual board or posted online (live-timing, WhatsApp, etc.).  DSQ’s may also be announced,  Team Captains must be advised of posting procedure that will be used.  </a:t>
            </a:r>
            <a:r>
              <a:rPr lang="en-US" sz="1600" b="1" i="1" dirty="0">
                <a:latin typeface="Arial" panose="020B0604020202020204" pitchFamily="34" charset="0"/>
                <a:cs typeface="Arial" panose="020B0604020202020204" pitchFamily="34" charset="0"/>
              </a:rPr>
              <a:t>Rules do not specify which procedure is preferred.</a:t>
            </a:r>
            <a:endParaRPr lang="en-US" sz="1600" b="1"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47CF-A06A-481F-9F32-06F4C98470CA}"/>
              </a:ext>
            </a:extLst>
          </p:cNvPr>
          <p:cNvSpPr>
            <a:spLocks noGrp="1"/>
          </p:cNvSpPr>
          <p:nvPr>
            <p:ph type="title" idx="4294967295"/>
          </p:nvPr>
        </p:nvSpPr>
        <p:spPr>
          <a:xfrm>
            <a:off x="609600" y="274638"/>
            <a:ext cx="8001000" cy="1143000"/>
          </a:xfrm>
        </p:spPr>
        <p:txBody>
          <a:bodyPr rtlCol="0">
            <a:normAutofit fontScale="90000"/>
          </a:bodyPr>
          <a:lstStyle/>
          <a:p>
            <a:pPr eaLnBrk="1" fontAlgn="auto" hangingPunct="1">
              <a:spcAft>
                <a:spcPts val="0"/>
              </a:spcAft>
              <a:defRPr/>
            </a:pPr>
            <a:br>
              <a:rPr lang="en-US" sz="3100" dirty="0">
                <a:solidFill>
                  <a:srgbClr val="3215AB"/>
                </a:solidFill>
              </a:rPr>
            </a:br>
            <a:r>
              <a:rPr lang="en-US" sz="31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SCORED EVENT:</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2nd-Run Tracking of 1</a:t>
            </a:r>
            <a:r>
              <a:rPr lang="en-US" sz="2400" b="1" baseline="30000"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 </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DNS, NPS, DNF, DSQ Athletes  </a:t>
            </a:r>
            <a:br>
              <a:rPr lang="en-US" dirty="0">
                <a:solidFill>
                  <a:srgbClr val="3215AB"/>
                </a:solidFill>
                <a:latin typeface="Arial" panose="020B0604020202020204" pitchFamily="34" charset="0"/>
                <a:cs typeface="Arial" panose="020B0604020202020204" pitchFamily="34" charset="0"/>
              </a:rPr>
            </a:br>
            <a:endParaRPr lang="en-US"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8B8396-0691-4D82-99FE-9413380BC3C3}"/>
              </a:ext>
            </a:extLst>
          </p:cNvPr>
          <p:cNvSpPr>
            <a:spLocks noGrp="1"/>
          </p:cNvSpPr>
          <p:nvPr>
            <p:ph idx="4294967295"/>
          </p:nvPr>
        </p:nvSpPr>
        <p:spPr>
          <a:xfrm>
            <a:off x="304800" y="1295400"/>
            <a:ext cx="8610600" cy="4800600"/>
          </a:xfrm>
        </p:spPr>
        <p:txBody>
          <a:bodyPr lIns="0" rtlCol="0">
            <a:normAutofit fontScale="47500" lnSpcReduction="20000"/>
          </a:bodyPr>
          <a:lstStyle/>
          <a:p>
            <a:pPr marL="246888" indent="-246888" eaLnBrk="1" fontAlgn="auto" hangingPunct="1">
              <a:lnSpc>
                <a:spcPct val="120000"/>
              </a:lnSpc>
              <a:spcBef>
                <a:spcPts val="0"/>
              </a:spcBef>
              <a:spcAft>
                <a:spcPts val="0"/>
              </a:spcAft>
              <a:buFont typeface="Arial"/>
              <a:buChar char="•"/>
              <a:defRPr/>
            </a:pPr>
            <a:r>
              <a:rPr lang="en-US" sz="3300" b="1" dirty="0">
                <a:latin typeface="Arial" panose="020B0604020202020204" pitchFamily="34" charset="0"/>
                <a:cs typeface="Arial" panose="020B0604020202020204" pitchFamily="34" charset="0"/>
              </a:rPr>
              <a:t>The U.S. Ski &amp; Snowboard Technical Delegate Report requires documentation of these calculations, and for events where 1st-</a:t>
            </a:r>
            <a:r>
              <a:rPr lang="en-US" sz="3300" b="1" baseline="300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run DNS, NPS, DNF, DSQ athletes are allowed to start in the 2nd run, this can create a unique challenge.  </a:t>
            </a:r>
          </a:p>
          <a:p>
            <a:pPr marL="246888" indent="-246888" eaLnBrk="1" fontAlgn="auto" hangingPunct="1">
              <a:lnSpc>
                <a:spcPct val="120000"/>
              </a:lnSpc>
              <a:spcBef>
                <a:spcPts val="1200"/>
              </a:spcBef>
              <a:spcAft>
                <a:spcPts val="0"/>
              </a:spcAft>
              <a:buFont typeface="Arial"/>
              <a:buChar char="•"/>
              <a:defRPr/>
            </a:pPr>
            <a:r>
              <a:rPr lang="en-US" sz="3300" b="1" dirty="0">
                <a:latin typeface="Arial" panose="020B0604020202020204" pitchFamily="34" charset="0"/>
                <a:cs typeface="Arial" panose="020B0604020202020204" pitchFamily="34" charset="0"/>
              </a:rPr>
              <a:t>The Chief of Timing &amp; Calculations and the Race Administrator account for all competitors.</a:t>
            </a:r>
          </a:p>
          <a:p>
            <a:pPr marL="246888" indent="-246888" eaLnBrk="1" fontAlgn="auto" hangingPunct="1">
              <a:lnSpc>
                <a:spcPct val="120000"/>
              </a:lnSpc>
              <a:spcBef>
                <a:spcPts val="1200"/>
              </a:spcBef>
              <a:spcAft>
                <a:spcPts val="0"/>
              </a:spcAft>
              <a:buFont typeface="Arial"/>
              <a:buChar char="•"/>
              <a:defRPr/>
            </a:pPr>
            <a:r>
              <a:rPr lang="en-US" sz="3300" b="1" dirty="0">
                <a:latin typeface="Arial" panose="020B0604020202020204" pitchFamily="34" charset="0"/>
                <a:cs typeface="Arial" panose="020B0604020202020204" pitchFamily="34" charset="0"/>
              </a:rPr>
              <a:t>Some Technical Delegates may instruct the Chief of Timing &amp; Calculations to stop recording after all valid 2nd-run starters have completed their run.  This method will result in an incomplete record of the event, so the following is suggested as an alternative procedure:</a:t>
            </a:r>
          </a:p>
          <a:p>
            <a:pPr marL="0" indent="0" eaLnBrk="1" fontAlgn="auto" hangingPunct="1">
              <a:lnSpc>
                <a:spcPct val="120000"/>
              </a:lnSpc>
              <a:spcBef>
                <a:spcPts val="600"/>
              </a:spcBef>
              <a:spcAft>
                <a:spcPts val="0"/>
              </a:spcAft>
              <a:buFont typeface="Arial"/>
              <a:buNone/>
              <a:defRPr/>
            </a:pPr>
            <a:r>
              <a:rPr lang="en-US" sz="3300" b="1" dirty="0">
                <a:latin typeface="Arial" panose="020B0604020202020204" pitchFamily="34" charset="0"/>
                <a:cs typeface="Arial" panose="020B0604020202020204" pitchFamily="34" charset="0"/>
              </a:rPr>
              <a:t>	1.  Start Referee notifies Timing when last qualified 2nd-run starter has left                          </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the start   </a:t>
            </a:r>
          </a:p>
          <a:p>
            <a:pPr marL="0" indent="0" eaLnBrk="1" fontAlgn="auto" hangingPunct="1">
              <a:lnSpc>
                <a:spcPct val="120000"/>
              </a:lnSpc>
              <a:spcBef>
                <a:spcPts val="600"/>
              </a:spcBef>
              <a:spcAft>
                <a:spcPts val="0"/>
              </a:spcAft>
              <a:buFont typeface="Arial"/>
              <a:buNone/>
              <a:defRPr/>
            </a:pPr>
            <a:r>
              <a:rPr lang="en-US" sz="3300" b="1" dirty="0">
                <a:latin typeface="Arial" panose="020B0604020202020204" pitchFamily="34" charset="0"/>
                <a:cs typeface="Arial" panose="020B0604020202020204" pitchFamily="34" charset="0"/>
              </a:rPr>
              <a:t>	2.  Chief of Timing &amp; Calculations or assistant makes appropriate </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notations in the DNS and DNF sections of the Report by the Referee</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a:t>
            </a:r>
            <a:endParaRPr lang="en-US" sz="3800" b="1" i="1" dirty="0">
              <a:solidFill>
                <a:srgbClr val="1A21A6"/>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a:buNone/>
              <a:defRPr/>
            </a:pPr>
            <a:r>
              <a:rPr lang="en-US" sz="3800" b="1" i="1" u="sng" dirty="0">
                <a:solidFill>
                  <a:srgbClr val="1A21A6"/>
                </a:solidFill>
                <a:latin typeface="Arial" panose="020B0604020202020204" pitchFamily="34" charset="0"/>
                <a:cs typeface="Arial" panose="020B0604020202020204" pitchFamily="34" charset="0"/>
              </a:rPr>
              <a:t>NOTE</a:t>
            </a:r>
            <a:r>
              <a:rPr lang="en-US" sz="3800" b="1" i="1" dirty="0">
                <a:solidFill>
                  <a:srgbClr val="1A21A6"/>
                </a:solidFill>
                <a:latin typeface="Arial" panose="020B0604020202020204" pitchFamily="34" charset="0"/>
                <a:cs typeface="Arial" panose="020B0604020202020204" pitchFamily="34" charset="0"/>
              </a:rPr>
              <a:t>: This option does not apply at FIS events!</a:t>
            </a:r>
          </a:p>
          <a:p>
            <a:pPr marL="0" indent="0" eaLnBrk="1" fontAlgn="auto" hangingPunct="1">
              <a:lnSpc>
                <a:spcPct val="120000"/>
              </a:lnSpc>
              <a:spcAft>
                <a:spcPts val="0"/>
              </a:spcAft>
              <a:buFont typeface="Arial"/>
              <a:buNone/>
              <a:defRPr/>
            </a:pPr>
            <a:r>
              <a:rPr lang="en-US" dirty="0">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F9F3D9D5-93F2-49D7-B2A7-C413BB9AC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3618-EF27-4361-9008-19CF1BA47292}"/>
              </a:ext>
            </a:extLst>
          </p:cNvPr>
          <p:cNvSpPr>
            <a:spLocks noGrp="1"/>
          </p:cNvSpPr>
          <p:nvPr>
            <p:ph type="title" idx="4294967295"/>
          </p:nvPr>
        </p:nvSpPr>
        <p:spPr>
          <a:xfrm>
            <a:off x="457200" y="228600"/>
            <a:ext cx="8229600" cy="1143000"/>
          </a:xfrm>
        </p:spPr>
        <p:txBody>
          <a:bodyPr rtlCol="0">
            <a:normAutofit/>
          </a:bodyPr>
          <a:lstStyle/>
          <a:p>
            <a:pPr eaLnBrk="1" fontAlgn="auto" hangingPunct="1">
              <a:spcAft>
                <a:spcPts val="0"/>
              </a:spcAft>
              <a:defRPr/>
            </a:pPr>
            <a:r>
              <a:rPr lang="en-US" sz="31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 </a:t>
            </a:r>
            <a:b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2nd-Run Tracking of 1</a:t>
            </a:r>
            <a:r>
              <a:rPr lang="en-US" sz="2400" b="1" baseline="30000"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DNF, DSQ Athletes</a:t>
            </a:r>
          </a:p>
        </p:txBody>
      </p:sp>
      <p:sp>
        <p:nvSpPr>
          <p:cNvPr id="21507" name="Content Placeholder 2">
            <a:extLst>
              <a:ext uri="{FF2B5EF4-FFF2-40B4-BE49-F238E27FC236}">
                <a16:creationId xmlns:a16="http://schemas.microsoft.com/office/drawing/2014/main" id="{06DB4B3A-73E6-4B7B-BED2-94BE5F05F09F}"/>
              </a:ext>
            </a:extLst>
          </p:cNvPr>
          <p:cNvSpPr>
            <a:spLocks noGrp="1"/>
          </p:cNvSpPr>
          <p:nvPr>
            <p:ph idx="4294967295"/>
          </p:nvPr>
        </p:nvSpPr>
        <p:spPr>
          <a:xfrm>
            <a:off x="609600" y="1524000"/>
            <a:ext cx="8229600" cy="5105400"/>
          </a:xfrm>
        </p:spPr>
        <p:txBody>
          <a:bodyPr rtlCol="0">
            <a:normAutofit fontScale="70000" lnSpcReduction="20000"/>
          </a:bodyPr>
          <a:lstStyle/>
          <a:p>
            <a:pPr marL="0" indent="0" eaLnBrk="1" fontAlgn="auto" hangingPunct="1">
              <a:lnSpc>
                <a:spcPct val="120000"/>
              </a:lnSpc>
              <a:spcAft>
                <a:spcPts val="0"/>
              </a:spcAft>
              <a:buFont typeface="Arial" pitchFamily="34" charset="0"/>
              <a:buNone/>
              <a:defRPr/>
            </a:pPr>
            <a:r>
              <a:rPr lang="en-US" altLang="en-US" sz="2200" b="1" dirty="0">
                <a:latin typeface="Arial" pitchFamily="34" charset="0"/>
                <a:cs typeface="Arial" pitchFamily="34" charset="0"/>
              </a:rPr>
              <a:t>The following is suggested method.  Chief of Timing or assistant may use recording method of their choice; e.g., End 2</a:t>
            </a:r>
            <a:r>
              <a:rPr lang="en-US" altLang="en-US" sz="2200" b="1" baseline="30000" dirty="0">
                <a:latin typeface="Arial" pitchFamily="34" charset="0"/>
                <a:cs typeface="Arial" pitchFamily="34" charset="0"/>
              </a:rPr>
              <a:t>nd</a:t>
            </a:r>
            <a:r>
              <a:rPr lang="en-US" altLang="en-US" sz="2200" b="1" dirty="0">
                <a:latin typeface="Arial" pitchFamily="34" charset="0"/>
                <a:cs typeface="Arial" pitchFamily="34" charset="0"/>
              </a:rPr>
              <a:t> Run, Run 1 Racers, etc.</a:t>
            </a: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1800" b="1" dirty="0">
                <a:latin typeface="Arial" pitchFamily="34" charset="0"/>
                <a:cs typeface="Arial" pitchFamily="34" charset="0"/>
              </a:rPr>
              <a:t>Report by the Referee will now concisely reflect how many </a:t>
            </a:r>
            <a:r>
              <a:rPr lang="en-US" altLang="en-US" sz="1800" b="1" u="sng" dirty="0">
                <a:latin typeface="Arial" pitchFamily="34" charset="0"/>
                <a:cs typeface="Arial" pitchFamily="34" charset="0"/>
              </a:rPr>
              <a:t>actual</a:t>
            </a:r>
            <a:r>
              <a:rPr lang="en-US" altLang="en-US" sz="1800" b="1" dirty="0">
                <a:latin typeface="Arial" pitchFamily="34" charset="0"/>
                <a:cs typeface="Arial" pitchFamily="34" charset="0"/>
              </a:rPr>
              <a:t> 2</a:t>
            </a:r>
            <a:r>
              <a:rPr lang="en-US" altLang="en-US" sz="1800" b="1" baseline="30000" dirty="0">
                <a:latin typeface="Arial" pitchFamily="34" charset="0"/>
                <a:cs typeface="Arial" pitchFamily="34" charset="0"/>
              </a:rPr>
              <a:t>nd</a:t>
            </a:r>
            <a:r>
              <a:rPr lang="en-US" altLang="en-US" sz="1800" b="1" dirty="0">
                <a:latin typeface="Arial" pitchFamily="34" charset="0"/>
                <a:cs typeface="Arial" pitchFamily="34" charset="0"/>
              </a:rPr>
              <a:t>-Run DNS and DNF competitors are to be considered in calculation of “Finishers/Total Ranked” on Result.</a:t>
            </a:r>
          </a:p>
          <a:p>
            <a:pPr marL="0" indent="0" eaLnBrk="1" fontAlgn="auto" hangingPunct="1">
              <a:lnSpc>
                <a:spcPct val="120000"/>
              </a:lnSpc>
              <a:spcAft>
                <a:spcPts val="0"/>
              </a:spcAft>
              <a:buFont typeface="Arial" pitchFamily="34" charset="0"/>
              <a:buNone/>
              <a:defRPr/>
            </a:pPr>
            <a:r>
              <a:rPr lang="en-US" altLang="en-US" sz="1800" dirty="0">
                <a:latin typeface="Arial" pitchFamily="34" charset="0"/>
                <a:cs typeface="Arial" pitchFamily="34" charset="0"/>
              </a:rPr>
              <a:t>		</a:t>
            </a:r>
          </a:p>
        </p:txBody>
      </p:sp>
      <p:pic>
        <p:nvPicPr>
          <p:cNvPr id="65540" name="Picture 3">
            <a:extLst>
              <a:ext uri="{FF2B5EF4-FFF2-40B4-BE49-F238E27FC236}">
                <a16:creationId xmlns:a16="http://schemas.microsoft.com/office/drawing/2014/main" id="{53CECA0B-417A-4069-AD99-F8E6BE9B3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083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0">
            <a:extLst>
              <a:ext uri="{FF2B5EF4-FFF2-40B4-BE49-F238E27FC236}">
                <a16:creationId xmlns:a16="http://schemas.microsoft.com/office/drawing/2014/main" id="{616BF8AC-F75B-4135-AC00-579CEC9A7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5E0072E-A255-4D63-B801-31DB5F07BAA3}"/>
              </a:ext>
            </a:extLst>
          </p:cNvPr>
          <p:cNvSpPr>
            <a:spLocks noGrp="1" noChangeArrowheads="1"/>
          </p:cNvSpPr>
          <p:nvPr>
            <p:ph type="title" idx="4294967295"/>
          </p:nvPr>
        </p:nvSpPr>
        <p:spPr>
          <a:xfrm>
            <a:off x="582613" y="0"/>
            <a:ext cx="7772400" cy="12954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Referee: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A Member of the Jury</a:t>
            </a:r>
          </a:p>
        </p:txBody>
      </p:sp>
      <p:sp>
        <p:nvSpPr>
          <p:cNvPr id="29699" name="Rectangle 3">
            <a:extLst>
              <a:ext uri="{FF2B5EF4-FFF2-40B4-BE49-F238E27FC236}">
                <a16:creationId xmlns:a16="http://schemas.microsoft.com/office/drawing/2014/main" id="{5C5FFC30-D7D9-45EC-BFBF-0FBEC94FD9A9}"/>
              </a:ext>
            </a:extLst>
          </p:cNvPr>
          <p:cNvSpPr>
            <a:spLocks noGrp="1" noChangeArrowheads="1"/>
          </p:cNvSpPr>
          <p:nvPr>
            <p:ph type="body" idx="4294967295"/>
          </p:nvPr>
        </p:nvSpPr>
        <p:spPr>
          <a:xfrm>
            <a:off x="582613" y="1371600"/>
            <a:ext cx="8332787" cy="5181600"/>
          </a:xfrm>
        </p:spPr>
        <p:txBody>
          <a:bodyPr rtlCol="0">
            <a:normAutofit/>
          </a:bodyPr>
          <a:lstStyle/>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Tenure of the Jury</a:t>
            </a:r>
            <a:r>
              <a:rPr lang="en-US" sz="2400" b="1" dirty="0">
                <a:solidFill>
                  <a:srgbClr val="0033CC"/>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Radios for all</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601.4.4</a:t>
            </a:r>
            <a:r>
              <a:rPr lang="en-US" sz="1600" b="1" i="1" dirty="0">
                <a:effectLst>
                  <a:outerShdw blurRad="38100" dist="38100" dir="2700000" algn="tl">
                    <a:srgbClr val="C0C0C0"/>
                  </a:outerShdw>
                </a:effectLst>
                <a:latin typeface="Arial" charset="0"/>
                <a:cs typeface="Arial" charset="0"/>
              </a:rPr>
              <a:t> </a:t>
            </a:r>
            <a:r>
              <a:rPr lang="en-US" sz="1600" b="1" i="1" dirty="0">
                <a:solidFill>
                  <a:srgbClr val="0033CC"/>
                </a:solidFill>
                <a:effectLst>
                  <a:outerShdw blurRad="38100" dist="38100" dir="2700000" algn="tl">
                    <a:srgbClr val="C0C0C0"/>
                  </a:outerShdw>
                </a:effectLst>
                <a:latin typeface="Arial" charset="0"/>
                <a:cs typeface="Arial" charset="0"/>
              </a:rPr>
              <a:t>			</a:t>
            </a:r>
            <a:r>
              <a:rPr lang="en-US" sz="1600" b="1" i="1" dirty="0">
                <a:effectLst>
                  <a:outerShdw blurRad="38100" dist="38100" dir="2700000" algn="tl">
                    <a:srgbClr val="C0C0C0"/>
                  </a:outerShdw>
                </a:effectLst>
                <a:latin typeface="Arial" charset="0"/>
                <a:cs typeface="Arial" charset="0"/>
              </a:rPr>
              <a:t> 	ACR/ICR  </a:t>
            </a:r>
            <a:r>
              <a:rPr lang="en-US" sz="1600" i="1" dirty="0">
                <a:effectLst>
                  <a:outerShdw blurRad="38100" dist="38100" dir="2700000" algn="tl">
                    <a:srgbClr val="C0C0C0"/>
                  </a:outerShdw>
                </a:effectLst>
                <a:latin typeface="Arial" charset="0"/>
                <a:cs typeface="Arial" charset="0"/>
              </a:rPr>
              <a:t>601.4.8</a:t>
            </a:r>
          </a:p>
          <a:p>
            <a:pPr marL="246888" indent="-246888" eaLnBrk="1" fontAlgn="auto" hangingPunct="1">
              <a:lnSpc>
                <a:spcPts val="900"/>
              </a:lnSpc>
              <a:spcBef>
                <a:spcPct val="0"/>
              </a:spcBef>
              <a:spcAft>
                <a:spcPts val="0"/>
              </a:spcAft>
              <a:buFontTx/>
              <a:buNone/>
              <a:defRPr/>
            </a:pPr>
            <a:endParaRPr lang="en-US" sz="1600"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Bef>
                <a:spcPct val="0"/>
              </a:spcBef>
              <a:spcAft>
                <a:spcPts val="0"/>
              </a:spcAft>
              <a:buFontTx/>
              <a:buNone/>
              <a:defRPr/>
            </a:pPr>
            <a:endParaRPr lang="en-US" sz="2400" b="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2400" b="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Bef>
                <a:spcPct val="0"/>
              </a:spcBef>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Technical Duties</a:t>
            </a:r>
            <a:r>
              <a:rPr lang="en-US" sz="2400" b="1" dirty="0">
                <a:solidFill>
                  <a:srgbClr val="0033CC"/>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Jury Minutes</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601.4.6.1</a:t>
            </a:r>
            <a:r>
              <a:rPr lang="en-US" sz="1800" b="1" i="1" dirty="0">
                <a:solidFill>
                  <a:srgbClr val="0033CC"/>
                </a:solidFill>
                <a:effectLst>
                  <a:outerShdw blurRad="38100" dist="38100" dir="2700000" algn="tl">
                    <a:srgbClr val="C0C0C0"/>
                  </a:outerShdw>
                </a:effectLst>
                <a:latin typeface="Arial" charset="0"/>
                <a:cs typeface="Arial" charset="0"/>
              </a:rPr>
              <a:t>	</a:t>
            </a:r>
            <a:r>
              <a:rPr lang="en-US" b="1" i="1" dirty="0">
                <a:solidFill>
                  <a:srgbClr val="0033CC"/>
                </a:solidFill>
                <a:effectLst>
                  <a:outerShdw blurRad="38100" dist="38100" dir="2700000" algn="tl">
                    <a:srgbClr val="C0C0C0"/>
                  </a:outerShdw>
                </a:effectLst>
                <a:latin typeface="Arial" charset="0"/>
                <a:cs typeface="Arial" charset="0"/>
              </a:rPr>
              <a:t>			</a:t>
            </a: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601.4.5.4, 601.4.5.5</a:t>
            </a:r>
            <a:r>
              <a:rPr lang="en-US" sz="1800" i="1" dirty="0">
                <a:effectLst>
                  <a:outerShdw blurRad="38100" dist="38100" dir="2700000" algn="tl">
                    <a:srgbClr val="C0C0C0"/>
                  </a:outerShdw>
                </a:effectLst>
                <a:latin typeface="Arial" charset="0"/>
                <a:cs typeface="Arial" charset="0"/>
              </a:rPr>
              <a:t> </a:t>
            </a:r>
          </a:p>
          <a:p>
            <a:pPr marL="246888" indent="-246888" eaLnBrk="1" fontAlgn="auto" hangingPunct="1">
              <a:lnSpc>
                <a:spcPts val="900"/>
              </a:lnSpc>
              <a:spcBef>
                <a:spcPct val="0"/>
              </a:spcBef>
              <a:spcAft>
                <a:spcPts val="0"/>
              </a:spcAft>
              <a:buFontTx/>
              <a:buNone/>
              <a:defRPr/>
            </a:pPr>
            <a:endParaRPr lang="en-US" sz="1600" dirty="0">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Organizational Duties</a:t>
            </a:r>
            <a:r>
              <a:rPr lang="en-US" sz="2400" dirty="0">
                <a:solidFill>
                  <a:srgbClr val="0070C0"/>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Course Inspection</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601.4.6.2    			</a:t>
            </a:r>
            <a:r>
              <a:rPr lang="en-US" sz="1600" b="1" i="1" dirty="0">
                <a:effectLst>
                  <a:outerShdw blurRad="38100" dist="38100" dir="2700000" algn="tl">
                    <a:srgbClr val="C0C0C0"/>
                  </a:outerShdw>
                </a:effectLst>
                <a:latin typeface="Arial" charset="0"/>
                <a:cs typeface="Arial" charset="0"/>
              </a:rPr>
              <a:t> ACR/ICR  </a:t>
            </a:r>
            <a:r>
              <a:rPr lang="en-US" sz="1600" i="1" dirty="0">
                <a:effectLst>
                  <a:outerShdw blurRad="38100" dist="38100" dir="2700000" algn="tl">
                    <a:srgbClr val="C0C0C0"/>
                  </a:outerShdw>
                </a:effectLst>
                <a:latin typeface="Arial" charset="0"/>
                <a:cs typeface="Arial" charset="0"/>
              </a:rPr>
              <a:t>614.3.1</a:t>
            </a:r>
            <a:r>
              <a:rPr lang="en-US" sz="1600" i="1" dirty="0">
                <a:solidFill>
                  <a:srgbClr val="0033CC"/>
                </a:solidFill>
                <a:effectLst>
                  <a:outerShdw blurRad="38100" dist="38100" dir="2700000" algn="tl">
                    <a:srgbClr val="C0C0C0"/>
                  </a:outerShdw>
                </a:effectLst>
                <a:latin typeface="Arial" charset="0"/>
                <a:cs typeface="Arial" charset="0"/>
              </a:rPr>
              <a:t>	</a:t>
            </a:r>
            <a:r>
              <a:rPr lang="en-US" sz="1600" i="1" dirty="0">
                <a:solidFill>
                  <a:schemeClr val="tx1"/>
                </a:solidFill>
                <a:effectLst>
                  <a:outerShdw blurRad="38100" dist="38100" dir="2700000" algn="tl">
                    <a:srgbClr val="C0C0C0"/>
                  </a:outerShdw>
                </a:effectLst>
                <a:latin typeface="Arial" charset="0"/>
                <a:cs typeface="Arial" charset="0"/>
              </a:rPr>
              <a:t>601.4.6.1	</a:t>
            </a:r>
          </a:p>
          <a:p>
            <a:pPr marL="246888" indent="-246888" eaLnBrk="1" fontAlgn="auto" hangingPunct="1">
              <a:lnSpc>
                <a:spcPts val="900"/>
              </a:lnSpc>
              <a:spcAft>
                <a:spcPts val="0"/>
              </a:spcAft>
              <a:buFontTx/>
              <a:buNone/>
              <a:defRPr/>
            </a:pPr>
            <a:endParaRPr lang="en-US" sz="1600" b="1" i="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1600" b="1" i="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Disciplinary Duties		Sanctions</a:t>
            </a:r>
          </a:p>
          <a:p>
            <a:pPr marL="246888" indent="-246888" eaLnBrk="1" fontAlgn="auto" hangingPunct="1">
              <a:lnSpc>
                <a:spcPts val="900"/>
              </a:lnSpc>
              <a:spcAft>
                <a:spcPts val="0"/>
              </a:spcAft>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601.4.6.3				</a:t>
            </a: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223, 224</a:t>
            </a:r>
          </a:p>
          <a:p>
            <a:pPr marL="246888" indent="-246888" eaLnBrk="1" fontAlgn="auto" hangingPunct="1">
              <a:lnSpc>
                <a:spcPts val="900"/>
              </a:lnSpc>
              <a:spcAft>
                <a:spcPts val="0"/>
              </a:spcAft>
              <a:buFontTx/>
              <a:buNone/>
              <a:defRPr/>
            </a:pPr>
            <a:endParaRPr lang="en-US" sz="1600" i="1" dirty="0">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Protests				 </a:t>
            </a:r>
            <a:endParaRPr lang="en-US" sz="2400"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ts val="600"/>
              </a:spcBef>
              <a:spcAft>
                <a:spcPts val="0"/>
              </a:spcAft>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640 - 646</a:t>
            </a:r>
          </a:p>
          <a:p>
            <a:pPr marL="246888" indent="-246888" eaLnBrk="1" fontAlgn="auto" hangingPunct="1">
              <a:lnSpc>
                <a:spcPct val="80000"/>
              </a:lnSpc>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ct val="0"/>
              </a:spcBef>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 typeface="Arial"/>
              <a:buChar char="•"/>
              <a:defRPr/>
            </a:pPr>
            <a:endParaRPr lang="en-US" dirty="0">
              <a:latin typeface="Arial" charset="0"/>
              <a:cs typeface="Arial" charset="0"/>
            </a:endParaRPr>
          </a:p>
        </p:txBody>
      </p:sp>
      <p:pic>
        <p:nvPicPr>
          <p:cNvPr id="2" name="Content Placeholder 10">
            <a:extLst>
              <a:ext uri="{FF2B5EF4-FFF2-40B4-BE49-F238E27FC236}">
                <a16:creationId xmlns:a16="http://schemas.microsoft.com/office/drawing/2014/main" id="{4634F9E3-C24D-498A-B225-DE38CD1F6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457200" y="30480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WHAT IS </a:t>
            </a:r>
            <a:r>
              <a:rPr lang="en-US" altLang="en-US" sz="4000" b="1" i="1" dirty="0">
                <a:solidFill>
                  <a:srgbClr val="3215AB"/>
                </a:solidFill>
                <a:latin typeface="Arial Bold" panose="020B0704020202020204" pitchFamily="34" charset="0"/>
                <a:cs typeface="Arial Bold" panose="020B0704020202020204" pitchFamily="34" charset="0"/>
              </a:rPr>
              <a:t>FORCE MAJEURE?</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457200" y="1219200"/>
            <a:ext cx="8229600" cy="4953000"/>
          </a:xfrm>
        </p:spPr>
        <p:txBody>
          <a:bodyPr rtlCol="0">
            <a:normAutofit/>
          </a:bodyPr>
          <a:lstStyle/>
          <a:p>
            <a:pPr marL="0" marR="0" lvl="0" indent="0" algn="just">
              <a:lnSpc>
                <a:spcPct val="100000"/>
              </a:lnSpc>
              <a:spcBef>
                <a:spcPts val="0"/>
              </a:spcBef>
              <a:spcAft>
                <a:spcPts val="0"/>
              </a:spcAft>
              <a:buNone/>
              <a:tabLst>
                <a:tab pos="742950" algn="l"/>
                <a:tab pos="1143000" algn="l"/>
                <a:tab pos="1276350" algn="l"/>
              </a:tabLst>
            </a:pPr>
            <a:r>
              <a:rPr lang="en-US" sz="20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those uncontrollable/unexpected events (such as extreme weather, extreme surface conditions) that are not the fault of any party and that make it difficult or impossible to carry out an event. </a:t>
            </a:r>
          </a:p>
          <a:p>
            <a:pPr marL="0" marR="0" lvl="0" indent="0" algn="just">
              <a:lnSpc>
                <a:spcPct val="100000"/>
              </a:lnSpc>
              <a:spcBef>
                <a:spcPts val="0"/>
              </a:spcBef>
              <a:spcAft>
                <a:spcPts val="0"/>
              </a:spcAft>
              <a:buNone/>
              <a:tabLst>
                <a:tab pos="742950" algn="l"/>
                <a:tab pos="1143000" algn="l"/>
                <a:tab pos="1276350" algn="l"/>
              </a:tabLst>
            </a:pPr>
            <a:endParaRPr lang="en-US" sz="2000"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742950" algn="l"/>
                <a:tab pos="1143000" algn="l"/>
                <a:tab pos="127635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is “</a:t>
            </a:r>
            <a:r>
              <a:rPr lang="en-US" sz="2000" i="1" u="sng" dirty="0">
                <a:effectLst/>
                <a:latin typeface="Arial" panose="020B0604020202020204" pitchFamily="34" charset="0"/>
                <a:ea typeface="Times New Roman" panose="02020603050405020304" pitchFamily="18" charset="0"/>
                <a:cs typeface="Arial" panose="020B0604020202020204" pitchFamily="34" charset="0"/>
              </a:rPr>
              <a:t>uncontrollable and unexpected</a:t>
            </a:r>
            <a:r>
              <a:rPr lang="en-US" sz="2000" i="1" dirty="0">
                <a:effectLst/>
                <a:latin typeface="Arial" panose="020B0604020202020204" pitchFamily="34" charset="0"/>
                <a:ea typeface="Times New Roman" panose="02020603050405020304" pitchFamily="18" charset="0"/>
                <a:cs typeface="Arial" panose="020B0604020202020204" pitchFamily="34" charset="0"/>
              </a:rPr>
              <a:t>”; it is not “planned”.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tabLst>
                <a:tab pos="742950" algn="l"/>
                <a:tab pos="1371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 is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 is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a:t>
            </a: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600"/>
              </a:spcBef>
              <a:spcAft>
                <a:spcPts val="0"/>
              </a:spcAft>
              <a:buNone/>
              <a:tabLst>
                <a:tab pos="742950" algn="l"/>
                <a:tab pos="11430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3EB6-EC8F-A04B-A550-6B37BE33AAF7}"/>
              </a:ext>
            </a:extLst>
          </p:cNvPr>
          <p:cNvSpPr>
            <a:spLocks noGrp="1"/>
          </p:cNvSpPr>
          <p:nvPr>
            <p:ph type="title"/>
          </p:nvPr>
        </p:nvSpPr>
        <p:spPr>
          <a:xfrm>
            <a:off x="414338" y="212725"/>
            <a:ext cx="8729662"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5A166CD-30D1-843F-E519-F9B7F2329A10}"/>
              </a:ext>
            </a:extLst>
          </p:cNvPr>
          <p:cNvSpPr>
            <a:spLocks noGrp="1"/>
          </p:cNvSpPr>
          <p:nvPr>
            <p:ph type="body" sz="quarter" idx="10"/>
          </p:nvPr>
        </p:nvSpPr>
        <p:spPr>
          <a:xfrm>
            <a:off x="207963" y="838200"/>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688975" indent="-688975" algn="ctr">
              <a:lnSpc>
                <a:spcPct val="100000"/>
              </a:lnSpc>
              <a:spcBef>
                <a:spcPts val="600"/>
              </a:spcBef>
              <a:spcAft>
                <a:spcPts val="0"/>
              </a:spcAft>
              <a:buFont typeface="Euphemia" panose="020B0503040102020104" pitchFamily="34" charset="0"/>
              <a:buNone/>
              <a:defRPr/>
            </a:pPr>
            <a:r>
              <a:rPr lang="en-US" sz="23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MAAPP should be implemented alongside the SafeSport Code.</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B38D1F43-832C-A335-8B2E-F869AE6DD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5382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1371600" y="30480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WHAT IS DUE PROCESS?</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533400" y="1287463"/>
            <a:ext cx="8229600" cy="4953000"/>
          </a:xfrm>
        </p:spPr>
        <p:txBody>
          <a:bodyPr rtlCol="0">
            <a:normAutofit fontScale="85000" lnSpcReduction="10000"/>
          </a:bodyPr>
          <a:lstStyle/>
          <a:p>
            <a:pPr marL="246888" indent="-246888" eaLnBrk="1" fontAlgn="auto" hangingPunct="1">
              <a:lnSpc>
                <a:spcPct val="120000"/>
              </a:lnSpc>
              <a:spcAft>
                <a:spcPts val="0"/>
              </a:spcAft>
              <a:buFontTx/>
              <a:buNone/>
              <a:defRPr/>
            </a:pPr>
            <a:r>
              <a:rPr lang="en-US" altLang="en-US" dirty="0">
                <a:latin typeface="Arial" pitchFamily="34" charset="0"/>
                <a:cs typeface="Arial" pitchFamily="34" charset="0"/>
              </a:rPr>
              <a:t>	</a:t>
            </a:r>
            <a:r>
              <a:rPr lang="en-US" alt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 Process </a:t>
            </a:r>
            <a:r>
              <a:rPr lang="en-US" altLang="en-US" b="1" dirty="0">
                <a:latin typeface="Arial" panose="020B0604020202020204" pitchFamily="34" charset="0"/>
                <a:cs typeface="Arial" panose="020B0604020202020204" pitchFamily="34" charset="0"/>
              </a:rPr>
              <a:t>is "the conduct of formal proceedings according to established rules and principles for the protection and enforcement of private rights, including notice and the right to a fair hearing, before a tribunal with the power to decide the case." </a:t>
            </a:r>
          </a:p>
          <a:p>
            <a:pPr marL="246888" indent="-246888" eaLnBrk="1" fontAlgn="auto" hangingPunct="1">
              <a:lnSpc>
                <a:spcPct val="120000"/>
              </a:lnSpc>
              <a:spcBef>
                <a:spcPts val="0"/>
              </a:spcBef>
              <a:spcAft>
                <a:spcPts val="0"/>
              </a:spcAft>
              <a:buFontTx/>
              <a:buNone/>
              <a:defRPr/>
            </a:pPr>
            <a:r>
              <a:rPr lang="en-US" altLang="en-US" b="1" dirty="0">
                <a:latin typeface="Arial" panose="020B0604020202020204" pitchFamily="34" charset="0"/>
                <a:cs typeface="Arial" panose="020B0604020202020204" pitchFamily="34" charset="0"/>
              </a:rPr>
              <a:t>	</a:t>
            </a:r>
          </a:p>
          <a:p>
            <a:pPr marL="246888" indent="-246888" eaLnBrk="1" fontAlgn="auto" hangingPunct="1">
              <a:lnSpc>
                <a:spcPct val="120000"/>
              </a:lnSpc>
              <a:spcAft>
                <a:spcPts val="0"/>
              </a:spcAft>
              <a:buFontTx/>
              <a:buNone/>
              <a:defRPr/>
            </a:pPr>
            <a:r>
              <a:rPr lang="en-US" altLang="en-US" b="1" dirty="0">
                <a:latin typeface="Arial" panose="020B0604020202020204" pitchFamily="34" charset="0"/>
                <a:cs typeface="Arial" panose="020B0604020202020204" pitchFamily="34" charset="0"/>
              </a:rPr>
              <a:t>	The Jury shall provide the athlete a full and complete opportunity to hear evidence being considered and to present the athlete’s side of the case before imposing any sanctions.</a:t>
            </a:r>
          </a:p>
          <a:p>
            <a:pPr marL="246888" indent="-246888" eaLnBrk="1" fontAlgn="auto" hangingPunct="1">
              <a:lnSpc>
                <a:spcPct val="120000"/>
              </a:lnSpc>
              <a:spcAft>
                <a:spcPts val="0"/>
              </a:spcAft>
              <a:buFontTx/>
              <a:buNone/>
              <a:defRPr/>
            </a:pPr>
            <a:r>
              <a:rPr lang="en-US" altLang="en-US" dirty="0">
                <a:latin typeface="Arial" panose="020B0604020202020204" pitchFamily="34" charset="0"/>
                <a:cs typeface="Arial" panose="020B0604020202020204" pitchFamily="34" charset="0"/>
              </a:rPr>
              <a:t>	</a:t>
            </a:r>
            <a:r>
              <a:rPr lang="en-US" b="1" i="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b="1" dirty="0">
                <a:effectLst>
                  <a:outerShdw blurRad="38100" dist="38100" dir="2700000" algn="tl">
                    <a:srgbClr val="C0C0C0"/>
                  </a:outerShdw>
                </a:effectLst>
                <a:latin typeface="Arial" panose="020B0604020202020204" pitchFamily="34" charset="0"/>
                <a:cs typeface="Arial" panose="020B0604020202020204" pitchFamily="34" charset="0"/>
              </a:rPr>
              <a:t>ACR/ICR</a:t>
            </a:r>
            <a:r>
              <a:rPr lang="en-US" altLang="en-US" b="1" dirty="0">
                <a:latin typeface="Arial" panose="020B0604020202020204" pitchFamily="34" charset="0"/>
                <a:cs typeface="Arial" panose="020B0604020202020204" pitchFamily="34" charset="0"/>
              </a:rPr>
              <a:t>: 224.7 &amp; 646.2</a:t>
            </a: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185520"/>
      </p:ext>
    </p:extLst>
  </p:cSld>
  <p:clrMapOvr>
    <a:masterClrMapping/>
  </p:clrMapOvr>
  <p:transition advTm="5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508000" y="2032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SANCTIONS</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543560" y="807720"/>
            <a:ext cx="8229600" cy="5669280"/>
          </a:xfrm>
        </p:spPr>
        <p:txBody>
          <a:bodyPr rtlCol="0">
            <a:normAutofit fontScale="62500" lnSpcReduction="20000"/>
          </a:bodyPr>
          <a:lstStyle/>
          <a:p>
            <a:pPr marL="0" marR="0" lvl="0" indent="0" algn="just">
              <a:lnSpc>
                <a:spcPct val="120000"/>
              </a:lnSpc>
              <a:spcBef>
                <a:spcPts val="600"/>
              </a:spcBef>
              <a:spcAft>
                <a:spcPts val="0"/>
              </a:spcAft>
              <a:buNone/>
              <a:tabLst>
                <a:tab pos="1274445" algn="l"/>
              </a:tabLst>
            </a:pPr>
            <a:r>
              <a:rPr lang="en-US" altLang="en-US" dirty="0">
                <a:latin typeface="Arial" panose="020B0604020202020204" pitchFamily="34" charset="0"/>
                <a:cs typeface="Arial" pitchFamily="34" charset="0"/>
              </a:rPr>
              <a:t>A sanction </a:t>
            </a:r>
            <a:r>
              <a:rPr lang="en-US" altLang="en-US" u="sng" dirty="0">
                <a:latin typeface="Arial" panose="020B0604020202020204" pitchFamily="34" charset="0"/>
                <a:cs typeface="Arial" pitchFamily="34" charset="0"/>
              </a:rPr>
              <a:t>may or may not include disqualification</a:t>
            </a:r>
            <a:r>
              <a:rPr lang="en-US" altLang="en-US" dirty="0">
                <a:latin typeface="Arial" panose="020B0604020202020204" pitchFamily="34" charset="0"/>
                <a:cs typeface="Arial" pitchFamily="34" charset="0"/>
              </a:rPr>
              <a:t>*. Jury members need to be aware of the rules that apply to sanctions as defined by </a:t>
            </a:r>
            <a:r>
              <a:rPr lang="en-US" altLang="en-US" b="1" dirty="0">
                <a:latin typeface="Arial" panose="020B0604020202020204" pitchFamily="34" charset="0"/>
                <a:cs typeface="Arial" pitchFamily="34" charset="0"/>
              </a:rPr>
              <a:t>Art. 223</a:t>
            </a:r>
          </a:p>
          <a:p>
            <a:pPr marL="0" marR="0" lvl="0" indent="0" algn="just">
              <a:lnSpc>
                <a:spcPct val="120000"/>
              </a:lnSpc>
              <a:spcBef>
                <a:spcPts val="1800"/>
              </a:spcBef>
              <a:spcAft>
                <a:spcPts val="0"/>
              </a:spcAft>
              <a:buNone/>
              <a:tabLst>
                <a:tab pos="1274445" algn="l"/>
              </a:tabLst>
            </a:pPr>
            <a:r>
              <a:rPr lang="en-US" altLang="en-US" dirty="0">
                <a:latin typeface="Arial" pitchFamily="34" charset="0"/>
                <a:cs typeface="Arial" pitchFamily="34" charset="0"/>
              </a:rPr>
              <a:t>Items to consider regarding sanctions are:</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Jury needs to follow Procedural Guidelines as defined by </a:t>
            </a:r>
            <a:r>
              <a:rPr lang="en-US" altLang="en-US" b="1" dirty="0">
                <a:latin typeface="Arial" pitchFamily="34" charset="0"/>
                <a:cs typeface="Arial" pitchFamily="34" charset="0"/>
              </a:rPr>
              <a:t>Art. 224</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Accused has the right to be heard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All facts must be available and presented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Jury should consider/discuss all options</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Sanction should fit the “crime”</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With the exception of verbal sanctions and withdrawal of accreditation, the Jury decision must be documented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Minutes must contain signatures of Jury members with record of their vote </a:t>
            </a:r>
            <a:r>
              <a:rPr lang="en-US" altLang="en-US" b="1" dirty="0">
                <a:latin typeface="Arial" panose="020B0604020202020204" pitchFamily="34" charset="0"/>
                <a:cs typeface="Arial" pitchFamily="34" charset="0"/>
              </a:rPr>
              <a:t>[601.4.5.5] </a:t>
            </a:r>
          </a:p>
          <a:p>
            <a:pPr marL="0" marR="0" lvl="0" indent="0" algn="just">
              <a:lnSpc>
                <a:spcPct val="120000"/>
              </a:lnSpc>
              <a:spcBef>
                <a:spcPts val="1200"/>
              </a:spcBef>
              <a:spcAft>
                <a:spcPts val="0"/>
              </a:spcAft>
              <a:buNone/>
              <a:tabLst>
                <a:tab pos="1274445" algn="l"/>
              </a:tabLst>
            </a:pPr>
            <a:r>
              <a:rPr lang="en-US" altLang="en-US" b="1" dirty="0">
                <a:latin typeface="Arial" panose="020B0604020202020204" pitchFamily="34" charset="0"/>
                <a:cs typeface="Arial" pitchFamily="34" charset="0"/>
              </a:rPr>
              <a:t>*NOTE: Competitors shall only be disqualified if their mistake would result in an advantage for them with regard to the end result, unless the Rules state otherwise in an individual case. e.g., False start (early/late); gate fault. [223.3.3]</a:t>
            </a:r>
            <a:r>
              <a:rPr lang="en-US" altLang="en-US" dirty="0">
                <a:latin typeface="Arial" panose="020B0604020202020204" pitchFamily="34" charset="0"/>
                <a:cs typeface="Arial"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935234"/>
      </p:ext>
    </p:extLst>
  </p:cSld>
  <p:clrMapOvr>
    <a:masterClrMapping/>
  </p:clrMapOvr>
  <p:transition advTm="5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84B41ED-6CDC-D674-88AF-DC63691C73B8}"/>
              </a:ext>
            </a:extLst>
          </p:cNvPr>
          <p:cNvSpPr>
            <a:spLocks noGrp="1"/>
          </p:cNvSpPr>
          <p:nvPr>
            <p:ph type="title" idx="4294967295"/>
          </p:nvPr>
        </p:nvSpPr>
        <p:spPr>
          <a:xfrm>
            <a:off x="457200" y="304800"/>
            <a:ext cx="6173788" cy="857250"/>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UNDERSTANDING COLLECTIVE OFFENSES</a:t>
            </a:r>
            <a:r>
              <a:rPr lang="en-US" altLang="en-US" sz="3200" b="1" dirty="0">
                <a:solidFill>
                  <a:srgbClr val="160EB2"/>
                </a:solidFill>
                <a:latin typeface="Arial" charset="0"/>
                <a:cs typeface="Arial" charset="0"/>
              </a:rPr>
              <a:t> (224.3)</a:t>
            </a:r>
          </a:p>
        </p:txBody>
      </p:sp>
      <p:sp>
        <p:nvSpPr>
          <p:cNvPr id="18438" name="TextBox 2">
            <a:extLst>
              <a:ext uri="{FF2B5EF4-FFF2-40B4-BE49-F238E27FC236}">
                <a16:creationId xmlns:a16="http://schemas.microsoft.com/office/drawing/2014/main" id="{4C1275F4-796E-23E7-E7A4-900736594B5B}"/>
              </a:ext>
            </a:extLst>
          </p:cNvPr>
          <p:cNvSpPr txBox="1">
            <a:spLocks noChangeArrowheads="1"/>
          </p:cNvSpPr>
          <p:nvPr/>
        </p:nvSpPr>
        <p:spPr bwMode="auto">
          <a:xfrm>
            <a:off x="609600" y="1600200"/>
            <a:ext cx="7924800" cy="40925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Collective offenses occur when several persons:</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Commit the same offense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At the same time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Under the same circumstances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Jury’s decision as to one offender may be considered binding upon all offenders.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Written decision shall include: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Names of all offenders concerned</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Scope of the penalty to be assed upon each of them</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Decision will be delivered to each offender.  </a:t>
            </a:r>
          </a:p>
        </p:txBody>
      </p:sp>
      <p:pic>
        <p:nvPicPr>
          <p:cNvPr id="56324" name="Content Placeholder 10">
            <a:extLst>
              <a:ext uri="{FF2B5EF4-FFF2-40B4-BE49-F238E27FC236}">
                <a16:creationId xmlns:a16="http://schemas.microsoft.com/office/drawing/2014/main" id="{87A9640F-B2B8-C1E7-8B36-3CD202C5E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760400"/>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C4095D9-1772-4589-A301-23DF51992C2F}"/>
              </a:ext>
            </a:extLst>
          </p:cNvPr>
          <p:cNvSpPr>
            <a:spLocks noGrp="1" noChangeArrowheads="1"/>
          </p:cNvSpPr>
          <p:nvPr>
            <p:ph type="title" idx="4294967295"/>
          </p:nvPr>
        </p:nvSpPr>
        <p:spPr>
          <a:xfrm>
            <a:off x="1600200" y="228600"/>
            <a:ext cx="6934200" cy="685800"/>
          </a:xfrm>
        </p:spPr>
        <p:txBody>
          <a:bodyPr rtlCol="0">
            <a:normAutofit/>
          </a:bodyPr>
          <a:lstStyle/>
          <a:p>
            <a:pPr eaLnBrk="1" fontAlgn="auto" hangingPunct="1">
              <a:spcAft>
                <a:spcPts val="0"/>
              </a:spcAft>
              <a:defRPr/>
            </a:pPr>
            <a:r>
              <a:rPr lang="en-US" b="1" cap="all"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Equipment Rules</a:t>
            </a:r>
          </a:p>
        </p:txBody>
      </p:sp>
      <p:sp>
        <p:nvSpPr>
          <p:cNvPr id="30723" name="Rectangle 3">
            <a:extLst>
              <a:ext uri="{FF2B5EF4-FFF2-40B4-BE49-F238E27FC236}">
                <a16:creationId xmlns:a16="http://schemas.microsoft.com/office/drawing/2014/main" id="{D2689A48-F816-483C-9208-A681BCCC27BD}"/>
              </a:ext>
            </a:extLst>
          </p:cNvPr>
          <p:cNvSpPr>
            <a:spLocks noGrp="1" noChangeArrowheads="1"/>
          </p:cNvSpPr>
          <p:nvPr>
            <p:ph type="body" idx="4294967295"/>
          </p:nvPr>
        </p:nvSpPr>
        <p:spPr>
          <a:xfrm>
            <a:off x="1600200" y="1143000"/>
            <a:ext cx="7543800" cy="4986338"/>
          </a:xfrm>
        </p:spPr>
        <p:txBody>
          <a:bodyPr rtlCol="0">
            <a:normAutofit lnSpcReduction="10000"/>
          </a:bodyPr>
          <a:lstStyle/>
          <a:p>
            <a:pPr marL="246888" indent="-246888" eaLnBrk="1" fontAlgn="auto" hangingPunct="1">
              <a:spcAft>
                <a:spcPts val="0"/>
              </a:spcAft>
              <a:buFontTx/>
              <a:buNone/>
              <a:defRPr/>
            </a:pPr>
            <a:r>
              <a:rPr lang="en-US" sz="2400" b="1" i="1" dirty="0">
                <a:solidFill>
                  <a:srgbClr val="005EA4"/>
                </a:solidFill>
                <a:effectLst>
                  <a:outerShdw blurRad="38100" dist="38100" dir="2700000" algn="tl">
                    <a:srgbClr val="C0C0C0"/>
                  </a:outerShdw>
                </a:effectLst>
                <a:latin typeface="Arial" charset="0"/>
                <a:cs typeface="Arial" charset="0"/>
              </a:rPr>
              <a:t>U.S. Ski &amp; Snowboard/FIS</a:t>
            </a:r>
            <a:r>
              <a:rPr lang="en-US" sz="2400" b="1" i="1" dirty="0">
                <a:solidFill>
                  <a:srgbClr val="0070C0"/>
                </a:solidFill>
                <a:effectLst>
                  <a:outerShdw blurRad="38100" dist="38100" dir="2700000" algn="tl">
                    <a:srgbClr val="C0C0C0"/>
                  </a:outerShdw>
                </a:effectLst>
                <a:latin typeface="Arial" charset="0"/>
                <a:cs typeface="Arial" charset="0"/>
              </a:rPr>
              <a:t> </a:t>
            </a:r>
            <a:r>
              <a:rPr lang="en-US" sz="2400" b="1" i="1" dirty="0">
                <a:solidFill>
                  <a:srgbClr val="005EA4"/>
                </a:solidFill>
                <a:effectLst>
                  <a:outerShdw blurRad="38100" dist="38100" dir="2700000" algn="tl">
                    <a:srgbClr val="C0C0C0"/>
                  </a:outerShdw>
                </a:effectLst>
                <a:latin typeface="Arial" charset="0"/>
                <a:cs typeface="Arial" charset="0"/>
              </a:rPr>
              <a:t>Additional rules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Stand Height</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Boot Height</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Radius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Profile Width: front of &amp; under binding</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Length</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Helmets – required for U.S. Ski &amp; Snowboard and FIS DH, SG, GS, SL &amp; P Competitors and Forerunners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Protective Armor – Forearms, Shins &amp; Knees, Back Protectors </a:t>
            </a:r>
          </a:p>
          <a:p>
            <a:pPr marL="246888" indent="-246888" eaLnBrk="1" fontAlgn="auto" hangingPunct="1">
              <a:spcAft>
                <a:spcPts val="0"/>
              </a:spcAft>
              <a:buFontTx/>
              <a:buNone/>
              <a:defRPr/>
            </a:pPr>
            <a:endParaRPr lang="en-US" sz="2400" dirty="0">
              <a:latin typeface="Arial" charset="0"/>
              <a:cs typeface="Arial" charset="0"/>
            </a:endParaRPr>
          </a:p>
        </p:txBody>
      </p:sp>
      <p:pic>
        <p:nvPicPr>
          <p:cNvPr id="2" name="Content Placeholder 10">
            <a:extLst>
              <a:ext uri="{FF2B5EF4-FFF2-40B4-BE49-F238E27FC236}">
                <a16:creationId xmlns:a16="http://schemas.microsoft.com/office/drawing/2014/main" id="{98C36A55-7429-4163-9BFC-321CA3F4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747713"/>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 - SANCTIONS</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450850" y="1066800"/>
            <a:ext cx="8235950" cy="5313363"/>
          </a:xfrm>
        </p:spPr>
        <p:txBody>
          <a:bodyPr rtlCol="0">
            <a:normAutofit lnSpcReduction="10000"/>
          </a:bodyPr>
          <a:lstStyle/>
          <a:p>
            <a:pPr eaLnBrk="1" fontAlgn="auto" hangingPunct="1">
              <a:lnSpc>
                <a:spcPct val="120000"/>
              </a:lnSpc>
              <a:spcBef>
                <a:spcPts val="600"/>
              </a:spcBef>
              <a:spcAft>
                <a:spcPts val="0"/>
              </a:spcAft>
              <a:buFont typeface="Arial" panose="020B0604020202020204" pitchFamily="34" charset="0"/>
              <a:buChar char="•"/>
              <a:defRPr/>
            </a:pPr>
            <a:r>
              <a:rPr lang="en-US" b="1" dirty="0"/>
              <a:t>Equipment violations are subject to disqualification and other sanctions as determined by the Jury  </a:t>
            </a:r>
          </a:p>
          <a:p>
            <a:pPr eaLnBrk="1" fontAlgn="auto" hangingPunct="1">
              <a:lnSpc>
                <a:spcPct val="120000"/>
              </a:lnSpc>
              <a:spcBef>
                <a:spcPts val="600"/>
              </a:spcBef>
              <a:spcAft>
                <a:spcPts val="0"/>
              </a:spcAft>
              <a:buFont typeface="Arial" panose="020B0604020202020204" pitchFamily="34" charset="0"/>
              <a:buChar char="•"/>
              <a:defRPr/>
            </a:pPr>
            <a:r>
              <a:rPr lang="en-US" b="1" dirty="0"/>
              <a:t>Sanction may be against the individual competitor </a:t>
            </a:r>
          </a:p>
          <a:p>
            <a:pPr eaLnBrk="1" fontAlgn="auto" hangingPunct="1">
              <a:lnSpc>
                <a:spcPct val="120000"/>
              </a:lnSpc>
              <a:spcBef>
                <a:spcPts val="600"/>
              </a:spcBef>
              <a:spcAft>
                <a:spcPts val="0"/>
              </a:spcAft>
              <a:buFont typeface="Arial" panose="020B0604020202020204" pitchFamily="34" charset="0"/>
              <a:buChar char="•"/>
              <a:defRPr/>
            </a:pPr>
            <a:r>
              <a:rPr lang="en-US" b="1" dirty="0"/>
              <a:t>Sanction may also be against the competitor’s coach if it is determined that the coach was complicit in the use of equipment known to be in violation of the rules</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2" name="Content Placeholder 10">
            <a:extLst>
              <a:ext uri="{FF2B5EF4-FFF2-40B4-BE49-F238E27FC236}">
                <a16:creationId xmlns:a16="http://schemas.microsoft.com/office/drawing/2014/main" id="{AEAD5DF2-E92D-4220-9ADD-68BA7872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747713"/>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 - PROTESTS</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450850" y="931863"/>
            <a:ext cx="8693150" cy="5638800"/>
          </a:xfrm>
        </p:spPr>
        <p:txBody>
          <a:bodyPr rtlCol="0">
            <a:normAutofit fontScale="92500" lnSpcReduction="10000"/>
          </a:bodyPr>
          <a:lstStyle/>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is the responsibility of the athlete and in the case of a minor, their parents or guardians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Equipment must be maintained and utilized in accordance with manufacturer’s instructions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Protests against equipment at a U.S. Ski &amp; Snowboard </a:t>
            </a:r>
            <a:r>
              <a:rPr lang="en-US" altLang="en-US" b="1" u="sng" dirty="0">
                <a:latin typeface="Arial" charset="0"/>
                <a:cs typeface="Arial" charset="0"/>
              </a:rPr>
              <a:t>non-FIS</a:t>
            </a:r>
            <a:r>
              <a:rPr lang="en-US" altLang="en-US" b="1" dirty="0">
                <a:latin typeface="Arial" charset="0"/>
                <a:cs typeface="Arial" charset="0"/>
              </a:rPr>
              <a:t> event must be handled in accordance with current </a:t>
            </a:r>
            <a:r>
              <a:rPr lang="en-US" altLang="en-US" b="1" u="sng" dirty="0">
                <a:latin typeface="Arial" charset="0"/>
                <a:cs typeface="Arial" charset="0"/>
              </a:rPr>
              <a:t>U.S. Ski &amp; Snowboard Equipment Control/Protest Guidelines</a:t>
            </a:r>
            <a:r>
              <a:rPr lang="en-US" altLang="en-US" b="1" dirty="0">
                <a:latin typeface="Arial" charset="0"/>
                <a:cs typeface="Arial" charset="0"/>
              </a:rPr>
              <a:t>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Protests against equipment at a </a:t>
            </a:r>
            <a:r>
              <a:rPr lang="en-US" altLang="en-US" b="1" u="sng" dirty="0">
                <a:latin typeface="Arial" charset="0"/>
                <a:cs typeface="Arial" charset="0"/>
              </a:rPr>
              <a:t>FIS</a:t>
            </a:r>
            <a:r>
              <a:rPr lang="en-US" altLang="en-US" b="1" dirty="0">
                <a:latin typeface="Arial" charset="0"/>
                <a:cs typeface="Arial" charset="0"/>
              </a:rPr>
              <a:t> event must be handled in accordance with current </a:t>
            </a:r>
            <a:r>
              <a:rPr lang="en-US" altLang="en-US" b="1" u="sng" dirty="0">
                <a:latin typeface="Arial" charset="0"/>
                <a:cs typeface="Arial" charset="0"/>
              </a:rPr>
              <a:t>FIS rules</a:t>
            </a:r>
            <a:endParaRPr lang="en-US" altLang="en-US" b="1" dirty="0">
              <a:latin typeface="Arial" charset="0"/>
              <a:cs typeface="Arial" charset="0"/>
            </a:endParaRPr>
          </a:p>
          <a:p>
            <a:pPr marL="0" indent="0" eaLnBrk="1" fontAlgn="auto" hangingPunct="1">
              <a:lnSpc>
                <a:spcPct val="120000"/>
              </a:lnSpc>
              <a:spcBef>
                <a:spcPts val="600"/>
              </a:spcBef>
              <a:spcAft>
                <a:spcPts val="0"/>
              </a:spcAft>
              <a:buFont typeface="Arial" charset="0"/>
              <a:buNone/>
              <a:defRPr/>
            </a:pPr>
            <a:r>
              <a:rPr lang="en-US" b="1" dirty="0"/>
              <a:t> </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2" name="Content Placeholder 10">
            <a:extLst>
              <a:ext uri="{FF2B5EF4-FFF2-40B4-BE49-F238E27FC236}">
                <a16:creationId xmlns:a16="http://schemas.microsoft.com/office/drawing/2014/main" id="{B8DD0291-79CD-488E-8712-74B5A18D8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420688" y="1447800"/>
            <a:ext cx="8543925" cy="4724400"/>
          </a:xfrm>
        </p:spPr>
        <p:txBody>
          <a:bodyPr rtlCol="0">
            <a:normAutofit/>
          </a:bodyPr>
          <a:lstStyle/>
          <a:p>
            <a:pPr marL="246888" indent="-246888" eaLnBrk="1" fontAlgn="auto" hangingPunct="1">
              <a:lnSpc>
                <a:spcPct val="100000"/>
              </a:lnSpc>
              <a:spcBef>
                <a:spcPts val="1800"/>
              </a:spcBef>
              <a:spcAft>
                <a:spcPts val="0"/>
              </a:spcAft>
              <a:buFont typeface="Arial" charset="0"/>
              <a:buChar char="•"/>
              <a:defRPr/>
            </a:pPr>
            <a:r>
              <a:rPr lang="en-US" sz="2000" dirty="0">
                <a:latin typeface="Arial" panose="020B0604020202020204" pitchFamily="34" charset="0"/>
                <a:cs typeface="Arial" panose="020B0604020202020204" pitchFamily="34" charset="0"/>
              </a:rPr>
              <a:t>Skis must be marked by the manufacture with both the length and the radius. Unmarked skis will be grounds for disqualification</a:t>
            </a:r>
          </a:p>
          <a:p>
            <a:pPr marL="246888" indent="-246888" eaLnBrk="1" fontAlgn="auto" hangingPunct="1">
              <a:lnSpc>
                <a:spcPct val="100000"/>
              </a:lnSpc>
              <a:spcBef>
                <a:spcPts val="1800"/>
              </a:spcBef>
              <a:spcAft>
                <a:spcPts val="0"/>
              </a:spcAft>
              <a:buFont typeface="Arial" charset="0"/>
              <a:buChar char="•"/>
              <a:defRPr/>
            </a:pPr>
            <a:r>
              <a:rPr lang="en-US" sz="2000" u="sng" dirty="0">
                <a:latin typeface="Arial" panose="020B0604020202020204" pitchFamily="34" charset="0"/>
                <a:cs typeface="Arial" panose="020B0604020202020204" pitchFamily="34" charset="0"/>
              </a:rPr>
              <a:t>U.S. Ski &amp; Snowboard scored</a:t>
            </a:r>
            <a:r>
              <a:rPr lang="en-US" sz="2000" dirty="0">
                <a:latin typeface="Arial" panose="020B0604020202020204" pitchFamily="34" charset="0"/>
                <a:cs typeface="Arial" panose="020B0604020202020204" pitchFamily="34" charset="0"/>
              </a:rPr>
              <a:t> alpine events, competition equipment will be subject to unannounced control</a:t>
            </a:r>
          </a:p>
          <a:p>
            <a:pPr marL="246888" indent="-246888" eaLnBrk="1" fontAlgn="auto" hangingPunct="1">
              <a:lnSpc>
                <a:spcPct val="100000"/>
              </a:lnSpc>
              <a:spcBef>
                <a:spcPts val="1800"/>
              </a:spcBef>
              <a:spcAft>
                <a:spcPts val="0"/>
              </a:spcAft>
              <a:buFont typeface="Arial" charset="0"/>
              <a:buChar char="•"/>
              <a:defRPr/>
            </a:pPr>
            <a:r>
              <a:rPr lang="en-US" sz="2000" u="sng" dirty="0">
                <a:latin typeface="Arial" panose="020B0604020202020204" pitchFamily="34" charset="0"/>
                <a:cs typeface="Arial" panose="020B0604020202020204" pitchFamily="34" charset="0"/>
              </a:rPr>
              <a:t>U.S. Ski &amp; Snowboard non-scored</a:t>
            </a:r>
            <a:r>
              <a:rPr lang="en-US" sz="2000" dirty="0">
                <a:latin typeface="Arial" panose="020B0604020202020204" pitchFamily="34" charset="0"/>
                <a:cs typeface="Arial" panose="020B0604020202020204" pitchFamily="34" charset="0"/>
              </a:rPr>
              <a:t> technical events (GS and SL), equipment control will be dealt with </a:t>
            </a:r>
            <a:r>
              <a:rPr lang="en-US" sz="2000" u="sng"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on a protest basis.  </a:t>
            </a:r>
            <a:r>
              <a:rPr lang="en-US" sz="2000" b="1" i="1" dirty="0">
                <a:solidFill>
                  <a:srgbClr val="3215AB"/>
                </a:solidFill>
                <a:latin typeface="Arial" panose="020B0604020202020204" pitchFamily="34" charset="0"/>
                <a:cs typeface="Arial" panose="020B0604020202020204" pitchFamily="34" charset="0"/>
              </a:rPr>
              <a:t>However, the Jury cannot ignore obvious infractions. </a:t>
            </a:r>
          </a:p>
          <a:p>
            <a:pPr marL="246888" indent="-246888" eaLnBrk="1" fontAlgn="auto" hangingPunct="1">
              <a:lnSpc>
                <a:spcPct val="100000"/>
              </a:lnSpc>
              <a:spcBef>
                <a:spcPts val="1800"/>
              </a:spcBef>
              <a:spcAft>
                <a:spcPts val="0"/>
              </a:spcAft>
              <a:buFont typeface="Arial" charset="0"/>
              <a:buChar char="•"/>
              <a:defRPr/>
            </a:pPr>
            <a:r>
              <a:rPr lang="en-US" sz="2000" dirty="0">
                <a:latin typeface="Arial" panose="020B0604020202020204" pitchFamily="34" charset="0"/>
                <a:cs typeface="Arial" panose="020B0604020202020204" pitchFamily="34" charset="0"/>
              </a:rPr>
              <a:t>In the case of all speed events (SG and DH, scored and non-scored) where the Jury has allowed control of equipment at the start for compliance, the athlete will not be allowed to start if their equipment does not meet the current marked specifications.</a:t>
            </a:r>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E3BE60AD-501D-4658-90C8-DAC37E02A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 (continued)</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381000" y="1151965"/>
            <a:ext cx="8543925" cy="5334000"/>
          </a:xfrm>
        </p:spPr>
        <p:txBody>
          <a:bodyPr rtlCol="0">
            <a:normAutofit fontScale="62500" lnSpcReduction="20000"/>
          </a:bodyPr>
          <a:lstStyle/>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Unless clear violation of equipment rules exists, e.g., no helmet, attached helmet camera, camera mount, missing or broken ski brakes, missing basket *, etc., the Start Referee must not refuse an athlete’s right to start. </a:t>
            </a:r>
          </a:p>
          <a:p>
            <a:pPr marL="0" indent="0" eaLnBrk="1" fontAlgn="auto" hangingPunct="1">
              <a:lnSpc>
                <a:spcPct val="120000"/>
              </a:lnSpc>
              <a:spcBef>
                <a:spcPts val="1200"/>
              </a:spcBef>
              <a:spcAft>
                <a:spcPts val="0"/>
              </a:spcAft>
              <a:buNone/>
              <a:defRPr/>
            </a:pPr>
            <a:r>
              <a:rPr lang="en-US" altLang="en-US" sz="2900" dirty="0">
                <a:latin typeface="Arial" charset="0"/>
                <a:cs typeface="Arial" charset="0"/>
              </a:rPr>
              <a:t>*(Specifications for Competition Equipment [3.1.2.7.1] does not permit use of equipment which </a:t>
            </a:r>
            <a:r>
              <a:rPr lang="en-US" altLang="en-US" sz="2900" b="1" dirty="0">
                <a:solidFill>
                  <a:srgbClr val="3215AB"/>
                </a:solidFill>
                <a:latin typeface="Arial" charset="0"/>
                <a:cs typeface="Arial" charset="0"/>
              </a:rPr>
              <a:t>“</a:t>
            </a:r>
            <a:r>
              <a:rPr lang="en-US" altLang="en-US" sz="2900" b="1" i="1" dirty="0">
                <a:solidFill>
                  <a:srgbClr val="3215AB"/>
                </a:solidFill>
                <a:latin typeface="Arial" charset="0"/>
                <a:cs typeface="Arial" charset="0"/>
              </a:rPr>
              <a:t>increases the risk to the user or other persons when used for the purpose for which it was intended”.  </a:t>
            </a:r>
            <a:r>
              <a:rPr lang="en-US" altLang="en-US" sz="2900" dirty="0">
                <a:solidFill>
                  <a:srgbClr val="3215AB"/>
                </a:solidFill>
                <a:latin typeface="Arial" charset="0"/>
                <a:cs typeface="Arial" charset="0"/>
              </a:rPr>
              <a:t>This </a:t>
            </a:r>
            <a:r>
              <a:rPr lang="en-US" altLang="en-US" sz="2900" dirty="0">
                <a:latin typeface="Arial" charset="0"/>
                <a:cs typeface="Arial" charset="0"/>
              </a:rPr>
              <a:t>addresses a missing basket on a pole, etc.)</a:t>
            </a:r>
            <a:endParaRPr lang="en-US" altLang="en-US" sz="2900" b="1" i="1" dirty="0">
              <a:solidFill>
                <a:srgbClr val="3215AB"/>
              </a:solidFill>
              <a:latin typeface="Arial" charset="0"/>
              <a:cs typeface="Arial" charset="0"/>
            </a:endParaRPr>
          </a:p>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An athlete in a U.S. Ski &amp; Snowboard </a:t>
            </a:r>
            <a:r>
              <a:rPr lang="en-US" sz="2900" u="sng" dirty="0">
                <a:latin typeface="Arial" panose="020B0604020202020204" pitchFamily="34" charset="0"/>
                <a:cs typeface="Arial" panose="020B0604020202020204" pitchFamily="34" charset="0"/>
              </a:rPr>
              <a:t>non-FIS</a:t>
            </a:r>
            <a:r>
              <a:rPr lang="en-US" sz="2900" dirty="0">
                <a:latin typeface="Arial" panose="020B0604020202020204" pitchFamily="34" charset="0"/>
                <a:cs typeface="Arial" panose="020B0604020202020204" pitchFamily="34" charset="0"/>
              </a:rPr>
              <a:t> event is allowed to personalize their helmet with the application of bling, stickers, etc. </a:t>
            </a:r>
          </a:p>
          <a:p>
            <a:pPr marL="246888" indent="-246888" eaLnBrk="1" fontAlgn="auto" hangingPunct="1">
              <a:lnSpc>
                <a:spcPct val="120000"/>
              </a:lnSpc>
              <a:spcBef>
                <a:spcPts val="1200"/>
              </a:spcBef>
              <a:spcAft>
                <a:spcPts val="0"/>
              </a:spcAft>
              <a:buFont typeface="Arial" charset="0"/>
              <a:buChar char="•"/>
              <a:defRPr/>
            </a:pPr>
            <a:r>
              <a:rPr lang="en-US" sz="2900" dirty="0">
                <a:effectLst/>
                <a:latin typeface="Arial" panose="020B0604020202020204" pitchFamily="34" charset="0"/>
                <a:ea typeface="Times New Roman" panose="02020603050405020304" pitchFamily="18" charset="0"/>
                <a:cs typeface="Arial" panose="020B0604020202020204" pitchFamily="34" charset="0"/>
              </a:rPr>
              <a:t>The helmets shall have no spoilers nor protruding parts: this includes, but is not limited to cameras and camera mounts!</a:t>
            </a:r>
            <a:endParaRPr lang="en-US" sz="2900" dirty="0">
              <a:latin typeface="Arial" panose="020B0604020202020204" pitchFamily="34" charset="0"/>
              <a:cs typeface="Arial" panose="020B0604020202020204" pitchFamily="34" charset="0"/>
            </a:endParaRPr>
          </a:p>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The Start and Finish Referees’ responsibility to monitor equipment and communicate to the Jury is critical in this process and should be reviewed by the TD at each event. TD instructions to these individuals must be clear. It is essential that the Start and Finish Referee communicate with and report their findings to the competition Jury.</a:t>
            </a:r>
          </a:p>
          <a:p>
            <a:pPr marL="246888" indent="-246888" eaLnBrk="1" fontAlgn="auto" hangingPunct="1">
              <a:spcBef>
                <a:spcPts val="0"/>
              </a:spcBef>
              <a:spcAft>
                <a:spcPts val="0"/>
              </a:spcAft>
              <a:buFont typeface="Arial" charset="0"/>
              <a:buChar char="•"/>
              <a:defRPr/>
            </a:pP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2FF21A31-4DCF-410B-887D-637E2B6E3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2350ED-BBF6-4E5C-A8F2-1C0ED26D25FE}"/>
              </a:ext>
            </a:extLst>
          </p:cNvPr>
          <p:cNvSpPr>
            <a:spLocks noGrp="1"/>
          </p:cNvSpPr>
          <p:nvPr>
            <p:ph type="title" idx="4294967295"/>
          </p:nvPr>
        </p:nvSpPr>
        <p:spPr>
          <a:xfrm>
            <a:off x="381000" y="223838"/>
            <a:ext cx="8558213" cy="6350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a:t>
            </a:r>
          </a:p>
        </p:txBody>
      </p:sp>
      <p:sp>
        <p:nvSpPr>
          <p:cNvPr id="3" name="Content Placeholder 2">
            <a:extLst>
              <a:ext uri="{FF2B5EF4-FFF2-40B4-BE49-F238E27FC236}">
                <a16:creationId xmlns:a16="http://schemas.microsoft.com/office/drawing/2014/main" id="{61277CBA-76B6-45F4-8A5B-A8280F1976B9}"/>
              </a:ext>
            </a:extLst>
          </p:cNvPr>
          <p:cNvSpPr>
            <a:spLocks noGrp="1"/>
          </p:cNvSpPr>
          <p:nvPr>
            <p:ph idx="4294967295"/>
          </p:nvPr>
        </p:nvSpPr>
        <p:spPr>
          <a:xfrm>
            <a:off x="360363" y="990600"/>
            <a:ext cx="8578850" cy="5453063"/>
          </a:xfrm>
        </p:spPr>
        <p:txBody>
          <a:bodyPr rtlCol="0">
            <a:normAutofit fontScale="92500"/>
          </a:bodyPr>
          <a:lstStyle/>
          <a:p>
            <a:pPr marL="0" lvl="1" indent="-246888" eaLnBrk="1" fontAlgn="auto" hangingPunct="1">
              <a:lnSpc>
                <a:spcPct val="100000"/>
              </a:lnSpc>
              <a:spcBef>
                <a:spcPts val="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 The athlete must compete or intend to compete on the suspect equipment</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Coach or Team Captain who observes the equipment that is suspect must alert the Start Referee of the Team Captain’s intention to protest the equipment being used by that competitor</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Coach or Team Captain must formalize the protest, at the end of the run, with the written protest and the $100 (one hundred USD) protest fee</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If the athlete has started, the Start Referee alerts the Finish Referee and the Jury, that there is a pending protest against equipment. The equipment must be evaluated or confiscated for evaluation when the competitor arrives in the finish</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Finish Referee should stop the competitor with suspect equipment and confiscate the suspect equipment pending the filing of the formal protest and Jury review. Confiscation should be witnessed and third-party access to the confiscated equipment must be avoided</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Equipment protests cannot be considered or accepted if the suspect equipment has left the finish area.</a:t>
            </a:r>
          </a:p>
          <a:p>
            <a:pPr marL="365760" lvl="1" indent="-246888" eaLnBrk="1" fontAlgn="auto" hangingPunct="1">
              <a:spcBef>
                <a:spcPts val="0"/>
              </a:spcBef>
              <a:spcAft>
                <a:spcPts val="0"/>
              </a:spcAft>
              <a:buFont typeface="Arial" pitchFamily="34" charset="0"/>
              <a:buChar char="•"/>
              <a:defRPr/>
            </a:pPr>
            <a:endParaRPr lang="en-US" sz="1800" dirty="0"/>
          </a:p>
          <a:p>
            <a:pPr marL="612648" lvl="1" indent="-246888" eaLnBrk="1" fontAlgn="auto" hangingPunct="1">
              <a:spcBef>
                <a:spcPts val="0"/>
              </a:spcBef>
              <a:spcAft>
                <a:spcPts val="0"/>
              </a:spcAft>
              <a:buFont typeface="Arial" charset="0"/>
              <a:buChar char="–"/>
              <a:defRPr/>
            </a:pPr>
            <a:endParaRPr lang="en-US" sz="1800" dirty="0"/>
          </a:p>
        </p:txBody>
      </p:sp>
      <p:pic>
        <p:nvPicPr>
          <p:cNvPr id="2" name="Content Placeholder 10">
            <a:extLst>
              <a:ext uri="{FF2B5EF4-FFF2-40B4-BE49-F238E27FC236}">
                <a16:creationId xmlns:a16="http://schemas.microsoft.com/office/drawing/2014/main" id="{65BFAAA1-08C6-4C44-870C-41269719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338EA5-EDB7-44D3-807F-D48F4D740D3F}"/>
              </a:ext>
            </a:extLst>
          </p:cNvPr>
          <p:cNvSpPr>
            <a:spLocks noGrp="1"/>
          </p:cNvSpPr>
          <p:nvPr>
            <p:ph type="title" idx="4294967295"/>
          </p:nvPr>
        </p:nvSpPr>
        <p:spPr>
          <a:xfrm>
            <a:off x="685800" y="228600"/>
            <a:ext cx="8532813" cy="7302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PROTESTS/TESTING:</a:t>
            </a:r>
          </a:p>
        </p:txBody>
      </p:sp>
      <p:sp>
        <p:nvSpPr>
          <p:cNvPr id="3" name="Content Placeholder 2">
            <a:extLst>
              <a:ext uri="{FF2B5EF4-FFF2-40B4-BE49-F238E27FC236}">
                <a16:creationId xmlns:a16="http://schemas.microsoft.com/office/drawing/2014/main" id="{B2405824-32FC-4DBA-B224-7D9C3C3CC80D}"/>
              </a:ext>
            </a:extLst>
          </p:cNvPr>
          <p:cNvSpPr>
            <a:spLocks noGrp="1"/>
          </p:cNvSpPr>
          <p:nvPr>
            <p:ph idx="4294967295"/>
          </p:nvPr>
        </p:nvSpPr>
        <p:spPr>
          <a:xfrm>
            <a:off x="490538" y="1143000"/>
            <a:ext cx="8348662" cy="5257800"/>
          </a:xfrm>
        </p:spPr>
        <p:txBody>
          <a:bodyPr rtlCol="0">
            <a:normAutofit/>
          </a:bodyPr>
          <a:lstStyle/>
          <a:p>
            <a:pPr marL="0" lvl="1" indent="-274320" defTabSz="274320" eaLnBrk="1" fontAlgn="auto" hangingPunct="1">
              <a:lnSpc>
                <a:spcPct val="100000"/>
              </a:lnSpc>
              <a:spcBef>
                <a:spcPts val="0"/>
              </a:spcBef>
              <a:spcAft>
                <a:spcPts val="0"/>
              </a:spcAft>
              <a:buFont typeface="Arial" pitchFamily="34" charset="0"/>
              <a:buChar char="•"/>
              <a:defRPr/>
            </a:pPr>
            <a:r>
              <a:rPr lang="en-US" sz="1800" dirty="0">
                <a:latin typeface="Arial" panose="020B0604020202020204" pitchFamily="34" charset="0"/>
                <a:cs typeface="Arial" panose="020B0604020202020204" pitchFamily="34" charset="0"/>
              </a:rPr>
              <a:t>If approved testing devices </a:t>
            </a:r>
            <a:r>
              <a:rPr lang="en-US" sz="1800" u="sng" dirty="0">
                <a:latin typeface="Arial" panose="020B0604020202020204" pitchFamily="34" charset="0"/>
                <a:cs typeface="Arial" panose="020B0604020202020204" pitchFamily="34" charset="0"/>
              </a:rPr>
              <a:t>are</a:t>
            </a:r>
            <a:r>
              <a:rPr lang="en-US" sz="1800" dirty="0">
                <a:latin typeface="Arial" panose="020B0604020202020204" pitchFamily="34" charset="0"/>
                <a:cs typeface="Arial" panose="020B0604020202020204" pitchFamily="34" charset="0"/>
              </a:rPr>
              <a:t> available, or compliance may be confirmed 	through checking the manufacturer’s marks, the Jury will then evaluate the 	equipment and 	render a decision regarding the equipment. The decision of    </a:t>
            </a:r>
          </a:p>
          <a:p>
            <a:pPr marL="0" lvl="1" indent="-274320" defTabSz="274320" eaLnBrk="1" fontAlgn="auto" hangingPunct="1">
              <a:lnSpc>
                <a:spcPct val="100000"/>
              </a:lnSpc>
              <a:spcBef>
                <a:spcPts val="0"/>
              </a:spcBef>
              <a:spcAft>
                <a:spcPts val="0"/>
              </a:spcAft>
              <a:buFont typeface="Euphemia" panose="020B0503040102020104" pitchFamily="34" charset="0"/>
              <a:buNone/>
              <a:defRPr/>
            </a:pPr>
            <a:r>
              <a:rPr lang="en-US" sz="1800" dirty="0">
                <a:latin typeface="Arial" panose="020B0604020202020204" pitchFamily="34" charset="0"/>
                <a:cs typeface="Arial" panose="020B0604020202020204" pitchFamily="34" charset="0"/>
              </a:rPr>
              <a:t>    the Jury shall be final</a:t>
            </a:r>
          </a:p>
          <a:p>
            <a:pPr marL="285750" lvl="1" indent="-274320" eaLnBrk="1" fontAlgn="auto" hangingPunct="1">
              <a:lnSpc>
                <a:spcPct val="100000"/>
              </a:lnSpc>
              <a:spcAft>
                <a:spcPts val="0"/>
              </a:spcAft>
              <a:buFont typeface="Arial" pitchFamily="34" charset="0"/>
              <a:buChar char="•"/>
              <a:defRPr/>
            </a:pPr>
            <a:r>
              <a:rPr lang="en-US" sz="1800" dirty="0">
                <a:latin typeface="Arial" panose="020B0604020202020204" pitchFamily="34" charset="0"/>
                <a:cs typeface="Arial" panose="020B0604020202020204" pitchFamily="34" charset="0"/>
              </a:rPr>
              <a:t>If approved testing devices </a:t>
            </a:r>
            <a:r>
              <a:rPr lang="en-US" sz="1800" u="sng" dirty="0">
                <a:latin typeface="Arial" panose="020B0604020202020204" pitchFamily="34" charset="0"/>
                <a:cs typeface="Arial" panose="020B0604020202020204" pitchFamily="34" charset="0"/>
              </a:rPr>
              <a:t>are not</a:t>
            </a:r>
            <a:r>
              <a:rPr lang="en-US" sz="1800" dirty="0">
                <a:latin typeface="Arial" panose="020B0604020202020204" pitchFamily="34" charset="0"/>
                <a:cs typeface="Arial" panose="020B0604020202020204" pitchFamily="34" charset="0"/>
              </a:rPr>
              <a:t> available, or the Jury is unable to reach a consensus, the Jury must seal and ship the equipment to the U.S. Ski &amp; Snowboard National Office for evaluation. U.S. Ski &amp; Snowboard’s decision shall be final</a:t>
            </a:r>
          </a:p>
          <a:p>
            <a:pPr marL="285750" lvl="1" indent="-274320" eaLnBrk="1" fontAlgn="auto" hangingPunct="1">
              <a:lnSpc>
                <a:spcPct val="100000"/>
              </a:lnSpc>
              <a:spcAft>
                <a:spcPts val="0"/>
              </a:spcAft>
              <a:buFont typeface="Arial" pitchFamily="34" charset="0"/>
              <a:buChar char="•"/>
              <a:defRPr/>
            </a:pPr>
            <a:r>
              <a:rPr lang="en-US" sz="1800" dirty="0">
                <a:latin typeface="Arial" panose="020B0604020202020204" pitchFamily="34" charset="0"/>
                <a:cs typeface="Arial" panose="020B0604020202020204" pitchFamily="34" charset="0"/>
              </a:rPr>
              <a:t>The Jury will use the $100 (one hundred USD) protest fee to cover the initial shipping costs. The losing party will be charged by U.S. Ski &amp; Snowboard for </a:t>
            </a:r>
            <a:r>
              <a:rPr lang="en-US" sz="1800" u="sng" dirty="0">
                <a:latin typeface="Arial" panose="020B0604020202020204" pitchFamily="34" charset="0"/>
                <a:cs typeface="Arial" panose="020B0604020202020204" pitchFamily="34" charset="0"/>
              </a:rPr>
              <a:t>all</a:t>
            </a:r>
            <a:r>
              <a:rPr lang="en-US" sz="1800" dirty="0">
                <a:latin typeface="Arial" panose="020B0604020202020204" pitchFamily="34" charset="0"/>
                <a:cs typeface="Arial" panose="020B0604020202020204" pitchFamily="34" charset="0"/>
              </a:rPr>
              <a:t> expenses related to shipping and testing. Reimbursement must be submitted within 10 (ten) working days of notice of U.S. Ski &amp; Snowboard’s decision</a:t>
            </a:r>
          </a:p>
          <a:p>
            <a:pPr marL="0" indent="0" eaLnBrk="1" fontAlgn="auto" hangingPunct="1">
              <a:lnSpc>
                <a:spcPct val="100000"/>
              </a:lnSpc>
              <a:spcBef>
                <a:spcPts val="600"/>
              </a:spcBef>
              <a:spcAft>
                <a:spcPts val="0"/>
              </a:spcAft>
              <a:buFont typeface="Arial" charset="0"/>
              <a:buNone/>
              <a:defRPr/>
            </a:pPr>
            <a:r>
              <a:rPr lang="en-US" sz="1800" dirty="0">
                <a:latin typeface="Arial" panose="020B0604020202020204" pitchFamily="34" charset="0"/>
                <a:cs typeface="Arial" panose="020B0604020202020204" pitchFamily="34" charset="0"/>
              </a:rPr>
              <a:t>Acceptable equipment control devices for </a:t>
            </a:r>
            <a:r>
              <a:rPr lang="en-US" sz="1800" u="sng" dirty="0">
                <a:latin typeface="Arial" panose="020B0604020202020204" pitchFamily="34" charset="0"/>
                <a:cs typeface="Arial" panose="020B0604020202020204" pitchFamily="34" charset="0"/>
              </a:rPr>
              <a:t>U.S. Ski &amp; Snowboard non-FIS</a:t>
            </a:r>
            <a:r>
              <a:rPr lang="en-US" sz="1800" dirty="0">
                <a:latin typeface="Arial" panose="020B0604020202020204" pitchFamily="34" charset="0"/>
                <a:cs typeface="Arial" panose="020B0604020202020204" pitchFamily="34" charset="0"/>
              </a:rPr>
              <a:t> event alpine equipment evaluation include:</a:t>
            </a:r>
          </a:p>
          <a:p>
            <a:pPr marL="0" indent="-246888" eaLnBrk="1" fontAlgn="auto" hangingPunct="1">
              <a:lnSpc>
                <a:spcPct val="100000"/>
              </a:lnSpc>
              <a:spcBef>
                <a:spcPts val="0"/>
              </a:spcBef>
              <a:spcAft>
                <a:spcPts val="0"/>
              </a:spcAft>
              <a:buFont typeface="Arial" charset="0"/>
              <a:buChar char="•"/>
              <a:defRPr/>
            </a:pPr>
            <a:r>
              <a:rPr lang="en-US" sz="1800" dirty="0">
                <a:latin typeface="Arial" panose="020B0604020202020204" pitchFamily="34" charset="0"/>
                <a:cs typeface="Arial" panose="020B0604020202020204" pitchFamily="34" charset="0"/>
              </a:rPr>
              <a:t>Reliable Racing stand height calipers</a:t>
            </a:r>
          </a:p>
          <a:p>
            <a:pPr marL="0" indent="-246888" eaLnBrk="1" fontAlgn="auto" hangingPunct="1">
              <a:lnSpc>
                <a:spcPct val="10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FIS-approved equipment-testing devices</a:t>
            </a:r>
          </a:p>
          <a:p>
            <a:pPr marL="0" indent="0" eaLnBrk="1" fontAlgn="auto" hangingPunct="1">
              <a:spcBef>
                <a:spcPts val="0"/>
              </a:spcBef>
              <a:spcAft>
                <a:spcPts val="0"/>
              </a:spcAft>
              <a:buFont typeface="Arial" charset="0"/>
              <a:buNone/>
              <a:defRPr/>
            </a:pPr>
            <a:endParaRPr lang="en-US" sz="18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5738A3C0-90D8-4C6A-B514-317D4DBF5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3AC-4BED-1556-8A1D-F71910508074}"/>
              </a:ext>
            </a:extLst>
          </p:cNvPr>
          <p:cNvSpPr>
            <a:spLocks noGrp="1"/>
          </p:cNvSpPr>
          <p:nvPr>
            <p:ph type="title"/>
          </p:nvPr>
        </p:nvSpPr>
        <p:spPr>
          <a:xfrm>
            <a:off x="342900" y="109538"/>
            <a:ext cx="7339013" cy="736600"/>
          </a:xfrm>
        </p:spPr>
        <p:txBody>
          <a:bodyPr/>
          <a:lstStyle/>
          <a:p>
            <a:pPr>
              <a:defRPr/>
            </a:pP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7C90591-8E37-3972-69CC-4AD712F3DC6F}"/>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2EA2E679-2667-5354-979F-80EC6E859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524543"/>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8DFC87-AD00-48D1-92F6-D169228AE31A}"/>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CONTROL: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3" name="Content Placeholder 2">
            <a:extLst>
              <a:ext uri="{FF2B5EF4-FFF2-40B4-BE49-F238E27FC236}">
                <a16:creationId xmlns:a16="http://schemas.microsoft.com/office/drawing/2014/main" id="{28277F6E-1206-4C0E-AC2D-4B471C65AB27}"/>
              </a:ext>
            </a:extLst>
          </p:cNvPr>
          <p:cNvSpPr>
            <a:spLocks noGrp="1"/>
          </p:cNvSpPr>
          <p:nvPr>
            <p:ph idx="4294967295"/>
          </p:nvPr>
        </p:nvSpPr>
        <p:spPr>
          <a:xfrm>
            <a:off x="381000" y="1143000"/>
            <a:ext cx="8534400" cy="5224463"/>
          </a:xfrm>
        </p:spPr>
        <p:txBody>
          <a:bodyPr rtlCol="0">
            <a:normAutofit fontScale="85000" lnSpcReduction="20000"/>
          </a:bodyPr>
          <a:lstStyle/>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FIS event on-site equipment control may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be conducted by a FIS measurement expert using official FIS measuring tools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Skis must be clearly marked with both the length and the radius. Unmarked skis will be grounds for disqualification</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In the case of a speed event (SG &amp; DH) where the jury has allowed inspection of equipment at the start for compliance, the athlete will not be allowed to start if their equipment does not meet the current marked specifications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Unless clear violation of equipment rules exists, e.g., no helmet, attached helmet camera </a:t>
            </a:r>
            <a:r>
              <a:rPr lang="en-US" u="sng"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helmet camera mount, missing or broken ski brakes, GS skis in a SG, etc., the Start Referee must not refuse an athlete’s right to start.</a:t>
            </a:r>
          </a:p>
          <a:p>
            <a:pPr marL="0" indent="0" eaLnBrk="1" fontAlgn="auto" hangingPunct="1">
              <a:spcAft>
                <a:spcPts val="0"/>
              </a:spcAft>
              <a:buFont typeface="Arial" charset="0"/>
              <a:buNone/>
              <a:defRPr/>
            </a:pPr>
            <a:endParaRPr lang="en-US" dirty="0"/>
          </a:p>
        </p:txBody>
      </p:sp>
      <p:pic>
        <p:nvPicPr>
          <p:cNvPr id="2" name="Content Placeholder 10">
            <a:extLst>
              <a:ext uri="{FF2B5EF4-FFF2-40B4-BE49-F238E27FC236}">
                <a16:creationId xmlns:a16="http://schemas.microsoft.com/office/drawing/2014/main" id="{99CDB7B6-438C-4BBA-9598-048B75272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A21AAE-1CB2-4F2F-B882-5987C64397F6}"/>
              </a:ext>
            </a:extLst>
          </p:cNvPr>
          <p:cNvSpPr>
            <a:spLocks noGrp="1"/>
          </p:cNvSpPr>
          <p:nvPr>
            <p:ph type="title" idx="4294967295"/>
          </p:nvPr>
        </p:nvSpPr>
        <p:spPr>
          <a:xfrm>
            <a:off x="381000" y="109538"/>
            <a:ext cx="8474075" cy="12636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SUSPECT EQUIPMENT/PROTESTS: </a:t>
            </a:r>
            <a:b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26627" name="Content Placeholder 2">
            <a:extLst>
              <a:ext uri="{FF2B5EF4-FFF2-40B4-BE49-F238E27FC236}">
                <a16:creationId xmlns:a16="http://schemas.microsoft.com/office/drawing/2014/main" id="{B2C2840B-3BE5-4900-A107-CCB3715A4D04}"/>
              </a:ext>
            </a:extLst>
          </p:cNvPr>
          <p:cNvSpPr>
            <a:spLocks noGrp="1"/>
          </p:cNvSpPr>
          <p:nvPr>
            <p:ph idx="4294967295"/>
          </p:nvPr>
        </p:nvSpPr>
        <p:spPr>
          <a:xfrm>
            <a:off x="280988" y="1447800"/>
            <a:ext cx="8674100" cy="4894263"/>
          </a:xfrm>
        </p:spPr>
        <p:txBody>
          <a:bodyPr rtlCol="0">
            <a:normAutofit fontScale="77500" lnSpcReduction="20000"/>
          </a:bodyPr>
          <a:lstStyle/>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If protest is involved, Team Captain must notify Start Referee of their intention to file a protest</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Start Referee notifies Jury and Finish Referee </a:t>
            </a:r>
            <a:r>
              <a:rPr lang="en-US" altLang="en-US" u="sng" dirty="0">
                <a:latin typeface="Arial" pitchFamily="34" charset="0"/>
                <a:cs typeface="Arial" pitchFamily="34" charset="0"/>
              </a:rPr>
              <a:t>of protest</a:t>
            </a:r>
            <a:r>
              <a:rPr lang="en-US" altLang="en-US" dirty="0">
                <a:latin typeface="Arial" pitchFamily="34" charset="0"/>
                <a:cs typeface="Arial" pitchFamily="34" charset="0"/>
              </a:rPr>
              <a:t> or, if no protest is filed, </a:t>
            </a:r>
            <a:r>
              <a:rPr lang="en-US" altLang="en-US" u="sng" dirty="0">
                <a:latin typeface="Arial" pitchFamily="34" charset="0"/>
                <a:cs typeface="Arial" pitchFamily="34" charset="0"/>
              </a:rPr>
              <a:t>of suspect equipment</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Protesting Team Captain must file written protest and pay applicable  protest fee prior to Jury meeting</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Finish Referee confiscates equipment before it leaves finish area</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Third-party access to protested/suspect equipment must be avoided</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Equipment must be confiscated in front of witnesses and must be shipped (sealed) to FIS</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Losing party pays </a:t>
            </a:r>
            <a:r>
              <a:rPr lang="en-US" altLang="en-US" u="sng" dirty="0">
                <a:latin typeface="Arial" pitchFamily="34" charset="0"/>
                <a:cs typeface="Arial" pitchFamily="34" charset="0"/>
              </a:rPr>
              <a:t>all</a:t>
            </a:r>
            <a:r>
              <a:rPr lang="en-US" altLang="en-US" dirty="0">
                <a:latin typeface="Arial" pitchFamily="34" charset="0"/>
                <a:cs typeface="Arial" pitchFamily="34" charset="0"/>
              </a:rPr>
              <a:t> costs.</a:t>
            </a:r>
          </a:p>
          <a:p>
            <a:pPr marL="246888" indent="-246888" eaLnBrk="1" fontAlgn="auto" hangingPunct="1">
              <a:spcAft>
                <a:spcPts val="0"/>
              </a:spcAft>
              <a:buFont typeface="Arial"/>
              <a:buChar char="•"/>
              <a:defRPr/>
            </a:pPr>
            <a:endParaRPr lang="en-US" altLang="en-US"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54322A60-A0BB-4238-ACD2-C6DBEF395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4CF4F57-E1E7-440A-B128-C98A049436BF}"/>
              </a:ext>
            </a:extLst>
          </p:cNvPr>
          <p:cNvSpPr>
            <a:spLocks noGrp="1"/>
          </p:cNvSpPr>
          <p:nvPr>
            <p:ph type="title" idx="4294967295"/>
          </p:nvPr>
        </p:nvSpPr>
        <p:spPr>
          <a:xfrm>
            <a:off x="574675" y="152400"/>
            <a:ext cx="7426325" cy="914400"/>
          </a:xfrm>
        </p:spPr>
        <p:txBody>
          <a:bodyPr rtlCol="0">
            <a:normAutofit/>
          </a:bodyPr>
          <a:lstStyle/>
          <a:p>
            <a:pPr eaLnBrk="1" fontAlgn="auto" hangingPunct="1">
              <a:spcAft>
                <a:spcPts val="0"/>
              </a:spcAft>
              <a:defRPr/>
            </a:pPr>
            <a:r>
              <a:rPr lang="en-US" altLang="en-US" sz="27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COMPETITORS’ PROTECTIVE MEASURES </a:t>
            </a:r>
          </a:p>
        </p:txBody>
      </p:sp>
      <p:sp>
        <p:nvSpPr>
          <p:cNvPr id="24579" name="Content Placeholder 2">
            <a:extLst>
              <a:ext uri="{FF2B5EF4-FFF2-40B4-BE49-F238E27FC236}">
                <a16:creationId xmlns:a16="http://schemas.microsoft.com/office/drawing/2014/main" id="{B5A7D6A2-34C6-4C7A-86CB-EE7757CC3024}"/>
              </a:ext>
            </a:extLst>
          </p:cNvPr>
          <p:cNvSpPr>
            <a:spLocks noGrp="1"/>
          </p:cNvSpPr>
          <p:nvPr>
            <p:ph idx="4294967295"/>
          </p:nvPr>
        </p:nvSpPr>
        <p:spPr>
          <a:xfrm>
            <a:off x="381000" y="1600200"/>
            <a:ext cx="8229600" cy="4525963"/>
          </a:xfrm>
        </p:spPr>
        <p:txBody>
          <a:bodyPr rtlCol="0">
            <a:normAutofit/>
          </a:bodyPr>
          <a:lstStyle/>
          <a:p>
            <a:pPr marL="246888" indent="-246888" eaLnBrk="1" fontAlgn="auto" hangingPunct="1">
              <a:lnSpc>
                <a:spcPct val="100000"/>
              </a:lnSpc>
              <a:spcAft>
                <a:spcPts val="0"/>
              </a:spcAft>
              <a:buFont typeface="Arial"/>
              <a:buChar char="•"/>
              <a:defRPr/>
            </a:pPr>
            <a:r>
              <a:rPr lang="en-US" dirty="0">
                <a:latin typeface="Arial" charset="0"/>
                <a:cs typeface="Arial" charset="0"/>
              </a:rPr>
              <a:t>With exception of forearm protection used in SG, GS, and SL and shin protection used in SL, body protection </a:t>
            </a:r>
            <a:r>
              <a:rPr lang="en-US" b="1" u="sng" dirty="0">
                <a:solidFill>
                  <a:srgbClr val="1A21A6"/>
                </a:solidFill>
                <a:effectLst>
                  <a:outerShdw blurRad="38100" dist="38100" dir="2700000" algn="tl">
                    <a:srgbClr val="000000">
                      <a:alpha val="43137"/>
                    </a:srgbClr>
                  </a:outerShdw>
                </a:effectLst>
                <a:latin typeface="Arial" charset="0"/>
                <a:cs typeface="Arial" charset="0"/>
              </a:rPr>
              <a:t>must be worn under the suit</a:t>
            </a:r>
          </a:p>
          <a:p>
            <a:pPr marL="246888" indent="-246888" eaLnBrk="1" fontAlgn="auto" hangingPunct="1">
              <a:lnSpc>
                <a:spcPct val="100000"/>
              </a:lnSpc>
              <a:spcBef>
                <a:spcPts val="1200"/>
              </a:spcBef>
              <a:spcAft>
                <a:spcPts val="0"/>
              </a:spcAft>
              <a:buFont typeface="Arial" charset="0"/>
              <a:buChar char="•"/>
              <a:defRPr/>
            </a:pPr>
            <a:r>
              <a:rPr lang="en-US" dirty="0">
                <a:latin typeface="Arial" charset="0"/>
                <a:cs typeface="Arial" charset="0"/>
              </a:rPr>
              <a:t>This includes knee braces</a:t>
            </a:r>
            <a:r>
              <a:rPr lang="en-US" i="1" dirty="0">
                <a:latin typeface="Arial" charset="0"/>
                <a:cs typeface="Arial" charset="0"/>
              </a:rPr>
              <a:t>  </a:t>
            </a:r>
          </a:p>
          <a:p>
            <a:pPr marL="0" indent="0" eaLnBrk="1" fontAlgn="auto" hangingPunct="1">
              <a:spcAft>
                <a:spcPts val="0"/>
              </a:spcAft>
              <a:buFont typeface="Arial" charset="0"/>
              <a:buNone/>
              <a:defRPr/>
            </a:pPr>
            <a:endParaRPr lang="en-US" b="1" dirty="0">
              <a:latin typeface="Arial" charset="0"/>
              <a:cs typeface="Arial" charset="0"/>
            </a:endParaRPr>
          </a:p>
        </p:txBody>
      </p:sp>
      <p:pic>
        <p:nvPicPr>
          <p:cNvPr id="2" name="Content Placeholder 10">
            <a:extLst>
              <a:ext uri="{FF2B5EF4-FFF2-40B4-BE49-F238E27FC236}">
                <a16:creationId xmlns:a16="http://schemas.microsoft.com/office/drawing/2014/main" id="{CC1C5B23-EA10-4CC8-9A18-B6AE65185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7154893-A493-4E33-A793-BF7E1BD9BB5B}"/>
              </a:ext>
            </a:extLst>
          </p:cNvPr>
          <p:cNvSpPr>
            <a:spLocks noGrp="1"/>
          </p:cNvSpPr>
          <p:nvPr>
            <p:ph type="title" idx="4294967295"/>
          </p:nvPr>
        </p:nvSpPr>
        <p:spPr>
          <a:xfrm>
            <a:off x="838200" y="152400"/>
            <a:ext cx="2843213" cy="6858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HELMETS</a:t>
            </a:r>
          </a:p>
        </p:txBody>
      </p:sp>
      <p:sp>
        <p:nvSpPr>
          <p:cNvPr id="21507" name="Content Placeholder 2">
            <a:extLst>
              <a:ext uri="{FF2B5EF4-FFF2-40B4-BE49-F238E27FC236}">
                <a16:creationId xmlns:a16="http://schemas.microsoft.com/office/drawing/2014/main" id="{2CE4FCDE-C6B9-4BD8-BDEC-BCE1C0721F14}"/>
              </a:ext>
            </a:extLst>
          </p:cNvPr>
          <p:cNvSpPr>
            <a:spLocks noGrp="1"/>
          </p:cNvSpPr>
          <p:nvPr>
            <p:ph idx="4294967295"/>
          </p:nvPr>
        </p:nvSpPr>
        <p:spPr>
          <a:xfrm>
            <a:off x="804863" y="826325"/>
            <a:ext cx="8229600" cy="5680065"/>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ALL EVENTS</a:t>
            </a:r>
            <a:r>
              <a:rPr lang="en-US" altLang="en-US" sz="7200" b="1" dirty="0">
                <a:solidFill>
                  <a:srgbClr val="005EA4"/>
                </a:solidFill>
                <a:latin typeface="Arial" pitchFamily="34" charset="0"/>
                <a:cs typeface="Arial" pitchFamily="34" charset="0"/>
              </a:rPr>
              <a:t>:</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U14+ athletes </a:t>
            </a:r>
            <a:r>
              <a:rPr lang="en-US" altLang="en-US" sz="7200" b="1" u="sng" dirty="0">
                <a:solidFill>
                  <a:schemeClr val="tx1"/>
                </a:solidFill>
                <a:latin typeface="Arial" pitchFamily="34" charset="0"/>
                <a:cs typeface="Arial" pitchFamily="34" charset="0"/>
              </a:rPr>
              <a:t>must</a:t>
            </a:r>
            <a:r>
              <a:rPr lang="en-US" altLang="en-US" sz="7200" dirty="0">
                <a:solidFill>
                  <a:schemeClr val="tx1"/>
                </a:solidFill>
                <a:latin typeface="Arial" pitchFamily="34" charset="0"/>
                <a:cs typeface="Arial" pitchFamily="34" charset="0"/>
              </a:rPr>
              <a:t> use helmets that meet FIS standards for all U.S. Ski &amp; Snowboard GS, SG and DH competitions. Competitors whose helmets are not in compliance </a:t>
            </a:r>
            <a:r>
              <a:rPr lang="en-US" altLang="en-US" sz="7200" u="sng" dirty="0">
                <a:solidFill>
                  <a:schemeClr val="tx1"/>
                </a:solidFill>
                <a:latin typeface="Arial" pitchFamily="34" charset="0"/>
                <a:cs typeface="Arial" pitchFamily="34" charset="0"/>
              </a:rPr>
              <a:t>will not be allowed to start</a:t>
            </a:r>
            <a:r>
              <a:rPr lang="en-US" altLang="en-US" sz="7200" dirty="0">
                <a:solidFill>
                  <a:schemeClr val="tx1"/>
                </a:solidFill>
                <a:latin typeface="Arial" pitchFamily="34" charset="0"/>
                <a:cs typeface="Arial" pitchFamily="34" charset="0"/>
              </a:rPr>
              <a:t> in these events. </a:t>
            </a:r>
          </a:p>
          <a:p>
            <a:pPr marL="246888" indent="-246888" eaLnBrk="1" fontAlgn="auto" hangingPunct="1">
              <a:lnSpc>
                <a:spcPct val="120000"/>
              </a:lnSpc>
              <a:spcAft>
                <a:spcPts val="0"/>
              </a:spcAft>
              <a:buFont typeface="Arial"/>
              <a:buChar char="•"/>
              <a:defRPr/>
            </a:pPr>
            <a:endParaRPr lang="en-US" altLang="en-US" sz="4500" dirty="0">
              <a:solidFill>
                <a:srgbClr val="005EA4"/>
              </a:solidFill>
              <a:latin typeface="Arial" pitchFamily="34" charset="0"/>
              <a:cs typeface="Arial" pitchFamily="34" charset="0"/>
            </a:endParaRPr>
          </a:p>
          <a:p>
            <a:pPr marL="246888" indent="-246888" eaLnBrk="1" fontAlgn="auto" hangingPunct="1">
              <a:lnSpc>
                <a:spcPct val="120000"/>
              </a:lnSpc>
              <a:spcAft>
                <a:spcPts val="0"/>
              </a:spcAft>
              <a:buFont typeface="Arial"/>
              <a:buChar char="•"/>
              <a:defRPr/>
            </a:pPr>
            <a:endParaRPr lang="en-US" altLang="en-US" sz="4500" dirty="0">
              <a:solidFill>
                <a:srgbClr val="005EA4"/>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4500" dirty="0">
              <a:solidFill>
                <a:srgbClr val="005EA4"/>
              </a:solidFill>
              <a:latin typeface="Arial" pitchFamily="34" charset="0"/>
              <a:cs typeface="Arial" pitchFamily="34" charset="0"/>
            </a:endParaRP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Soft ear protection only allowed in Slalom  </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Soft ear helmets </a:t>
            </a:r>
            <a:r>
              <a:rPr lang="en-US" altLang="en-US" sz="7200" u="sng" dirty="0">
                <a:solidFill>
                  <a:schemeClr val="tx1"/>
                </a:solidFill>
                <a:latin typeface="Arial" pitchFamily="34" charset="0"/>
                <a:cs typeface="Arial" pitchFamily="34" charset="0"/>
              </a:rPr>
              <a:t>are not</a:t>
            </a:r>
            <a:r>
              <a:rPr lang="en-US" altLang="en-US" sz="7200" dirty="0">
                <a:solidFill>
                  <a:schemeClr val="tx1"/>
                </a:solidFill>
                <a:latin typeface="Arial" pitchFamily="34" charset="0"/>
                <a:cs typeface="Arial" pitchFamily="34" charset="0"/>
              </a:rPr>
              <a:t> allowed in Parallel</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Helmets with spoilers or edges that protrude are not allowed (does not apply to Slalom headgear)</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U.S. Ski &amp; Snowboard &amp; FIS do not allow use of helmet-mounted cameras*</a:t>
            </a:r>
            <a:endParaRPr lang="en-US" altLang="en-US" sz="4500" b="1" u="sng" dirty="0">
              <a:solidFill>
                <a:schemeClr val="tx1"/>
              </a:solidFill>
              <a:latin typeface="Arial" pitchFamily="34" charset="0"/>
              <a:cs typeface="Arial" pitchFamily="34" charset="0"/>
            </a:endParaRPr>
          </a:p>
          <a:p>
            <a:pPr marL="0" indent="0" eaLnBrk="1" fontAlgn="auto" hangingPunct="1">
              <a:lnSpc>
                <a:spcPct val="120000"/>
              </a:lnSpc>
              <a:spcBef>
                <a:spcPts val="1200"/>
              </a:spcBef>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Non-FIS</a:t>
            </a:r>
            <a:r>
              <a:rPr lang="en-US" altLang="en-US" sz="7200" dirty="0">
                <a:solidFill>
                  <a:srgbClr val="005EA4"/>
                </a:solidFill>
                <a:latin typeface="Arial" pitchFamily="34" charset="0"/>
                <a:cs typeface="Arial" pitchFamily="34" charset="0"/>
              </a:rPr>
              <a:t>: </a:t>
            </a:r>
            <a:r>
              <a:rPr lang="en-US" altLang="en-US" sz="7200" dirty="0">
                <a:solidFill>
                  <a:schemeClr val="tx1"/>
                </a:solidFill>
                <a:latin typeface="Arial" pitchFamily="34" charset="0"/>
                <a:cs typeface="Arial" pitchFamily="34" charset="0"/>
              </a:rPr>
              <a:t>NO CAMERAS / NO CAMERA MOUNTS!  Athletes with personalized helmets; e.g., bling, stickers, etc., are allowed to start.</a:t>
            </a:r>
            <a:endParaRPr lang="en-US" altLang="en-US" sz="7200" b="1" u="sng" dirty="0">
              <a:solidFill>
                <a:schemeClr val="tx1"/>
              </a:solidFill>
              <a:latin typeface="Arial" pitchFamily="34" charset="0"/>
              <a:cs typeface="Arial" pitchFamily="34" charset="0"/>
            </a:endParaRPr>
          </a:p>
          <a:p>
            <a:pPr marL="0" indent="0" eaLnBrk="1" fontAlgn="auto" hangingPunct="1">
              <a:lnSpc>
                <a:spcPct val="120000"/>
              </a:lnSpc>
              <a:spcBef>
                <a:spcPts val="1200"/>
              </a:spcBef>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FIS</a:t>
            </a:r>
            <a:r>
              <a:rPr lang="en-US" altLang="en-US" sz="7200" dirty="0">
                <a:solidFill>
                  <a:srgbClr val="005EA4"/>
                </a:solidFill>
                <a:latin typeface="Arial" pitchFamily="34" charset="0"/>
                <a:cs typeface="Arial" pitchFamily="34" charset="0"/>
              </a:rPr>
              <a:t>: </a:t>
            </a:r>
            <a:r>
              <a:rPr lang="en-US" altLang="en-US" sz="7200" dirty="0">
                <a:solidFill>
                  <a:schemeClr val="tx1"/>
                </a:solidFill>
                <a:latin typeface="Arial" pitchFamily="34" charset="0"/>
                <a:cs typeface="Arial" pitchFamily="34" charset="0"/>
              </a:rPr>
              <a:t>NO CAMERAS / NO CAMERA MOUNTS!</a:t>
            </a:r>
          </a:p>
          <a:p>
            <a:pPr marL="246888" indent="-246888" eaLnBrk="1" fontAlgn="auto" hangingPunct="1">
              <a:spcAft>
                <a:spcPts val="0"/>
              </a:spcAft>
              <a:buFont typeface="Arial"/>
              <a:buChar char="•"/>
              <a:defRPr/>
            </a:pPr>
            <a:endParaRPr lang="en-US" altLang="en-US" sz="7200"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r>
              <a:rPr lang="en-US" altLang="en-US" sz="7200" dirty="0">
                <a:latin typeface="Arial" pitchFamily="34" charset="0"/>
                <a:cs typeface="Arial" pitchFamily="34" charset="0"/>
              </a:rPr>
              <a:t> </a:t>
            </a:r>
            <a:endParaRPr lang="en-US" altLang="en-US" sz="7200"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en-US" altLang="en-US"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en-US" altLang="en-US" dirty="0">
              <a:solidFill>
                <a:srgbClr val="005EA4"/>
              </a:solidFill>
              <a:latin typeface="Arial" pitchFamily="34" charset="0"/>
              <a:cs typeface="Arial" pitchFamily="34" charset="0"/>
            </a:endParaRPr>
          </a:p>
        </p:txBody>
      </p:sp>
      <p:pic>
        <p:nvPicPr>
          <p:cNvPr id="78852" name="Picture 4">
            <a:extLst>
              <a:ext uri="{FF2B5EF4-FFF2-40B4-BE49-F238E27FC236}">
                <a16:creationId xmlns:a16="http://schemas.microsoft.com/office/drawing/2014/main" id="{A4A9B314-D7F9-4129-94F8-F4AC375F6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099" y="2209800"/>
            <a:ext cx="71596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Content Placeholder 10">
            <a:extLst>
              <a:ext uri="{FF2B5EF4-FFF2-40B4-BE49-F238E27FC236}">
                <a16:creationId xmlns:a16="http://schemas.microsoft.com/office/drawing/2014/main" id="{5F78A560-A387-49F0-8612-B149A388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608BDD6-00D1-4967-B5E4-55D6BF36A1A5}"/>
              </a:ext>
            </a:extLst>
          </p:cNvPr>
          <p:cNvSpPr>
            <a:spLocks noGrp="1" noChangeArrowheads="1"/>
          </p:cNvSpPr>
          <p:nvPr>
            <p:ph type="title" idx="4294967295"/>
          </p:nvPr>
        </p:nvSpPr>
        <p:spPr>
          <a:xfrm>
            <a:off x="384175" y="533400"/>
            <a:ext cx="7312025" cy="1363663"/>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NECESSARY COURSE CHANGES: </a:t>
            </a:r>
            <a:b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MADE/APPROVED BY JURY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2771" name="Rectangle 3">
            <a:extLst>
              <a:ext uri="{FF2B5EF4-FFF2-40B4-BE49-F238E27FC236}">
                <a16:creationId xmlns:a16="http://schemas.microsoft.com/office/drawing/2014/main" id="{633E9352-7C2F-45FB-ADDE-3E254992F31D}"/>
              </a:ext>
            </a:extLst>
          </p:cNvPr>
          <p:cNvSpPr>
            <a:spLocks noGrp="1" noChangeArrowheads="1"/>
          </p:cNvSpPr>
          <p:nvPr>
            <p:ph type="body" idx="4294967295"/>
          </p:nvPr>
        </p:nvSpPr>
        <p:spPr>
          <a:xfrm>
            <a:off x="765175" y="1752600"/>
            <a:ext cx="8378825" cy="4114800"/>
          </a:xfrm>
        </p:spPr>
        <p:txBody>
          <a:bodyPr rtlCol="0">
            <a:normAutofit/>
          </a:bodyPr>
          <a:lstStyle/>
          <a:p>
            <a:pPr marL="246888" indent="-246888" eaLnBrk="1" fontAlgn="auto" hangingPunct="1">
              <a:spcAft>
                <a:spcPts val="0"/>
              </a:spcAft>
              <a:buFontTx/>
              <a:buNone/>
              <a:defRPr/>
            </a:pPr>
            <a:r>
              <a:rPr lang="en-US" b="1" i="1" dirty="0">
                <a:effectLst>
                  <a:outerShdw blurRad="38100" dist="38100" dir="2700000" algn="tl">
                    <a:srgbClr val="C0C0C0"/>
                  </a:outerShdw>
                </a:effectLst>
                <a:latin typeface="Arial" charset="0"/>
                <a:cs typeface="Arial" charset="0"/>
              </a:rPr>
              <a:t>ACR/ICR </a:t>
            </a:r>
            <a:r>
              <a:rPr lang="en-US" i="1" dirty="0">
                <a:effectLst>
                  <a:outerShdw blurRad="38100" dist="38100" dir="2700000" algn="tl">
                    <a:srgbClr val="C0C0C0"/>
                  </a:outerShdw>
                </a:effectLst>
                <a:latin typeface="Arial" charset="0"/>
                <a:cs typeface="Arial" charset="0"/>
              </a:rPr>
              <a:t> 614.1.5</a:t>
            </a:r>
            <a:r>
              <a:rPr lang="en-US" sz="2400" dirty="0">
                <a:latin typeface="Arial" charset="0"/>
                <a:cs typeface="Arial" charset="0"/>
              </a:rPr>
              <a:t> </a:t>
            </a:r>
          </a:p>
          <a:p>
            <a:pPr marL="0" indent="0"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 cases of necessary changes on the course, such as small relocation of gates: </a:t>
            </a:r>
          </a:p>
          <a:p>
            <a:pPr marL="246888" indent="-246888" eaLnBrk="1" fontAlgn="auto" hangingPunct="1">
              <a:lnSpc>
                <a:spcPct val="100000"/>
              </a:lnSpc>
              <a:spcAft>
                <a:spcPts val="0"/>
              </a:spcAft>
              <a:buFont typeface="Arial"/>
              <a:buChar char="•"/>
              <a:defRPr/>
            </a:pPr>
            <a:r>
              <a:rPr lang="en-US" sz="2400" b="1" dirty="0">
                <a:solidFill>
                  <a:schemeClr val="tx1"/>
                </a:solidFill>
                <a:latin typeface="Arial" charset="0"/>
                <a:cs typeface="Arial" charset="0"/>
              </a:rPr>
              <a:t>An additional inspection or training run is not necessary  </a:t>
            </a:r>
          </a:p>
          <a:p>
            <a:pPr marL="246888" indent="-246888" eaLnBrk="1" fontAlgn="auto" hangingPunct="1">
              <a:lnSpc>
                <a:spcPct val="100000"/>
              </a:lnSpc>
              <a:spcAft>
                <a:spcPts val="0"/>
              </a:spcAft>
              <a:buFont typeface="Arial"/>
              <a:buChar char="•"/>
              <a:defRPr/>
            </a:pPr>
            <a:r>
              <a:rPr lang="en-US" sz="2400" b="1" dirty="0">
                <a:solidFill>
                  <a:schemeClr val="tx1"/>
                </a:solidFill>
                <a:latin typeface="Arial" charset="0"/>
                <a:cs typeface="Arial" charset="0"/>
              </a:rPr>
              <a:t>Details must be communicated to all Team Captains and competitors must be informed by the Referee at the start. (Start Referee).</a:t>
            </a:r>
          </a:p>
        </p:txBody>
      </p:sp>
      <p:pic>
        <p:nvPicPr>
          <p:cNvPr id="2" name="Content Placeholder 10">
            <a:extLst>
              <a:ext uri="{FF2B5EF4-FFF2-40B4-BE49-F238E27FC236}">
                <a16:creationId xmlns:a16="http://schemas.microsoft.com/office/drawing/2014/main" id="{29490B58-7CC0-4997-BE34-193EA883B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D33B1C7-730B-4499-9231-68838E291B8C}"/>
              </a:ext>
            </a:extLst>
          </p:cNvPr>
          <p:cNvSpPr>
            <a:spLocks noGrp="1"/>
          </p:cNvSpPr>
          <p:nvPr>
            <p:ph type="title" idx="4294967295"/>
          </p:nvPr>
        </p:nvSpPr>
        <p:spPr>
          <a:xfrm>
            <a:off x="381000" y="38100"/>
            <a:ext cx="8229600" cy="723900"/>
          </a:xfrm>
        </p:spPr>
        <p:txBody>
          <a:bodyPr rtlCol="0">
            <a:normAutofit/>
          </a:bodyPr>
          <a:lstStyle/>
          <a:p>
            <a:pPr eaLnBrk="1" fontAlgn="auto" hangingPunct="1">
              <a:spcAft>
                <a:spcPts val="0"/>
              </a:spcAft>
              <a:defRPr/>
            </a:pPr>
            <a:r>
              <a:rPr lang="en-US" alt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MAY TAKE A SECOND RUN?</a:t>
            </a:r>
          </a:p>
        </p:txBody>
      </p:sp>
      <p:sp>
        <p:nvSpPr>
          <p:cNvPr id="3" name="Content Placeholder 2">
            <a:extLst>
              <a:ext uri="{FF2B5EF4-FFF2-40B4-BE49-F238E27FC236}">
                <a16:creationId xmlns:a16="http://schemas.microsoft.com/office/drawing/2014/main" id="{6FBD8E75-F874-4CD8-8E80-63D71E7A7296}"/>
              </a:ext>
            </a:extLst>
          </p:cNvPr>
          <p:cNvSpPr>
            <a:spLocks noGrp="1"/>
          </p:cNvSpPr>
          <p:nvPr>
            <p:ph idx="4294967295"/>
          </p:nvPr>
        </p:nvSpPr>
        <p:spPr>
          <a:xfrm>
            <a:off x="228600" y="856456"/>
            <a:ext cx="8686800" cy="5486400"/>
          </a:xfrm>
        </p:spPr>
        <p:txBody>
          <a:bodyPr rtlCol="0">
            <a:normAutofit fontScale="62500" lnSpcReduction="20000"/>
          </a:bodyPr>
          <a:lstStyle/>
          <a:p>
            <a:pPr marL="246888" indent="-246888" eaLnBrk="1" fontAlgn="auto" hangingPunct="1">
              <a:lnSpc>
                <a:spcPct val="120000"/>
              </a:lnSpc>
              <a:spcBef>
                <a:spcPts val="600"/>
              </a:spcBef>
              <a:spcAft>
                <a:spcPts val="0"/>
              </a:spcAft>
              <a:buFont typeface="Arial"/>
              <a:buChar char="•"/>
              <a:defRPr/>
            </a:pPr>
            <a:r>
              <a:rPr lang="en-US" dirty="0">
                <a:solidFill>
                  <a:schemeClr val="tx1"/>
                </a:solidFill>
                <a:latin typeface="Arial" pitchFamily="34" charset="0"/>
                <a:cs typeface="Arial" pitchFamily="34" charset="0"/>
              </a:rPr>
              <a:t>In all </a:t>
            </a:r>
            <a:r>
              <a:rPr lang="en-US" u="sng" dirty="0">
                <a:solidFill>
                  <a:schemeClr val="tx1"/>
                </a:solidFill>
                <a:latin typeface="Arial" pitchFamily="34" charset="0"/>
                <a:cs typeface="Arial" pitchFamily="34" charset="0"/>
              </a:rPr>
              <a:t>U.S. Ski &amp; Snowboard</a:t>
            </a:r>
            <a:r>
              <a:rPr lang="en-US" dirty="0">
                <a:solidFill>
                  <a:schemeClr val="tx1"/>
                </a:solidFill>
                <a:latin typeface="Arial" pitchFamily="34" charset="0"/>
                <a:cs typeface="Arial" pitchFamily="34" charset="0"/>
              </a:rPr>
              <a:t> events – both non-scored and scored, competitors who do not start (DNS), who do not finish (DNF), were not permitted to start (NPS)*, or who are disqualified (DSQ) in their first run should be allowed to take their second run at the end of the field wearing their original bib and in their </a:t>
            </a:r>
            <a:r>
              <a:rPr lang="en-US" b="1" u="sng" dirty="0">
                <a:solidFill>
                  <a:schemeClr val="tx1"/>
                </a:solidFill>
                <a:latin typeface="Arial" pitchFamily="34" charset="0"/>
                <a:cs typeface="Arial" pitchFamily="34" charset="0"/>
              </a:rPr>
              <a:t>original bib order</a:t>
            </a:r>
            <a:r>
              <a:rPr lang="en-US" dirty="0">
                <a:solidFill>
                  <a:schemeClr val="tx1"/>
                </a:solidFill>
                <a:latin typeface="Arial" pitchFamily="34" charset="0"/>
                <a:cs typeface="Arial" pitchFamily="34" charset="0"/>
              </a:rPr>
              <a:t>.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U621.11.3.1</a:t>
            </a:r>
            <a:endParaRPr lang="en-US"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r>
              <a:rPr lang="en-US" dirty="0">
                <a:solidFill>
                  <a:schemeClr val="tx1"/>
                </a:solidFill>
                <a:latin typeface="Arial" pitchFamily="34" charset="0"/>
                <a:cs typeface="Arial" pitchFamily="34" charset="0"/>
              </a:rPr>
              <a:t>In all U.S. Ski &amp; Snowboard events - </a:t>
            </a:r>
            <a:r>
              <a:rPr lang="en-US" u="sng" dirty="0">
                <a:solidFill>
                  <a:schemeClr val="tx1"/>
                </a:solidFill>
                <a:latin typeface="Arial" pitchFamily="34" charset="0"/>
                <a:cs typeface="Arial" pitchFamily="34" charset="0"/>
              </a:rPr>
              <a:t>non-scored and scored</a:t>
            </a:r>
            <a:r>
              <a:rPr lang="en-US" dirty="0">
                <a:solidFill>
                  <a:schemeClr val="tx1"/>
                </a:solidFill>
                <a:latin typeface="Arial" pitchFamily="34" charset="0"/>
                <a:cs typeface="Arial" pitchFamily="34" charset="0"/>
              </a:rPr>
              <a:t>, other rules for determining start order may apply.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U621.13.2  </a:t>
            </a:r>
            <a:r>
              <a:rPr lang="en-US" dirty="0">
                <a:solidFill>
                  <a:schemeClr val="tx1"/>
                </a:solidFill>
                <a:latin typeface="Arial" pitchFamily="34" charset="0"/>
                <a:cs typeface="Arial" pitchFamily="34" charset="0"/>
              </a:rPr>
              <a:t> e.g., TRS, Turton, Golden Rule, etc. </a:t>
            </a:r>
          </a:p>
          <a:p>
            <a:pPr marL="246888" indent="-246888" eaLnBrk="1" fontAlgn="auto" hangingPunct="1">
              <a:lnSpc>
                <a:spcPct val="120000"/>
              </a:lnSpc>
              <a:spcBef>
                <a:spcPts val="1200"/>
              </a:spcBef>
              <a:spcAft>
                <a:spcPts val="0"/>
              </a:spcAft>
              <a:buFont typeface="Arial"/>
              <a:buChar char="•"/>
              <a:defRPr/>
            </a:pPr>
            <a:r>
              <a:rPr lang="en-US" dirty="0">
                <a:solidFill>
                  <a:schemeClr val="tx1"/>
                </a:solidFill>
                <a:latin typeface="Arial" pitchFamily="34" charset="0"/>
                <a:cs typeface="Arial" pitchFamily="34" charset="0"/>
              </a:rPr>
              <a:t>In </a:t>
            </a:r>
            <a:r>
              <a:rPr lang="en-US" u="sng" dirty="0">
                <a:solidFill>
                  <a:schemeClr val="tx1"/>
                </a:solidFill>
                <a:latin typeface="Arial" pitchFamily="34" charset="0"/>
                <a:cs typeface="Arial" pitchFamily="34" charset="0"/>
              </a:rPr>
              <a:t>non-scored</a:t>
            </a:r>
            <a:r>
              <a:rPr lang="en-US" dirty="0">
                <a:solidFill>
                  <a:schemeClr val="tx1"/>
                </a:solidFill>
                <a:latin typeface="Arial" pitchFamily="34" charset="0"/>
                <a:cs typeface="Arial" pitchFamily="34" charset="0"/>
              </a:rPr>
              <a:t> events where each run counts individually, these competitors generally start the second run in their original start position.</a:t>
            </a:r>
          </a:p>
          <a:p>
            <a:pPr marL="246888" indent="-246888" eaLnBrk="1" fontAlgn="auto" hangingPunct="1">
              <a:lnSpc>
                <a:spcPct val="120000"/>
              </a:lnSpc>
              <a:spcBef>
                <a:spcPts val="1200"/>
              </a:spcBef>
              <a:spcAft>
                <a:spcPts val="0"/>
              </a:spcAft>
              <a:buFont typeface="Arial"/>
              <a:buChar char="•"/>
              <a:defRPr/>
            </a:pPr>
            <a:r>
              <a:rPr lang="en-US" dirty="0">
                <a:solidFill>
                  <a:schemeClr val="tx1"/>
                </a:solidFill>
                <a:latin typeface="Arial" pitchFamily="34" charset="0"/>
                <a:cs typeface="Arial" pitchFamily="34" charset="0"/>
              </a:rPr>
              <a:t>In </a:t>
            </a:r>
            <a:r>
              <a:rPr lang="en-US" u="sng" dirty="0">
                <a:solidFill>
                  <a:schemeClr val="tx1"/>
                </a:solidFill>
                <a:latin typeface="Arial" pitchFamily="34" charset="0"/>
                <a:cs typeface="Arial" pitchFamily="34" charset="0"/>
              </a:rPr>
              <a:t>FIS</a:t>
            </a:r>
            <a:r>
              <a:rPr lang="en-US" dirty="0">
                <a:solidFill>
                  <a:schemeClr val="tx1"/>
                </a:solidFill>
                <a:latin typeface="Arial" pitchFamily="34" charset="0"/>
                <a:cs typeface="Arial" pitchFamily="34" charset="0"/>
              </a:rPr>
              <a:t> events, competitors who are disqualified (DSQ), did not start (DNS), were not permitted to start (NPS), or did not finish (DNF) their first run, are prohibited from taking a second run.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627.7**</a:t>
            </a:r>
          </a:p>
          <a:p>
            <a:pPr marL="0" indent="0" eaLnBrk="1" fontAlgn="auto" hangingPunct="1">
              <a:lnSpc>
                <a:spcPct val="120000"/>
              </a:lnSpc>
              <a:spcBef>
                <a:spcPts val="1800"/>
              </a:spcBef>
              <a:spcAft>
                <a:spcPts val="0"/>
              </a:spcAft>
              <a:buFont typeface="Arial" pitchFamily="34" charset="0"/>
              <a:buNone/>
              <a:defRPr/>
            </a:pPr>
            <a:r>
              <a:rPr lang="en-US" i="1" dirty="0">
                <a:solidFill>
                  <a:schemeClr val="tx1"/>
                </a:solidFill>
                <a:latin typeface="Arial" pitchFamily="34" charset="0"/>
                <a:cs typeface="Arial" pitchFamily="34" charset="0"/>
              </a:rPr>
              <a:t>* Note: But only if circumstances leading to original NPS have been corrected.</a:t>
            </a:r>
          </a:p>
          <a:p>
            <a:pPr marL="0" indent="0" eaLnBrk="1" fontAlgn="auto" hangingPunct="1">
              <a:lnSpc>
                <a:spcPct val="120000"/>
              </a:lnSpc>
              <a:spcBef>
                <a:spcPts val="1800"/>
              </a:spcBef>
              <a:spcAft>
                <a:spcPts val="0"/>
              </a:spcAft>
              <a:buFont typeface="Arial" pitchFamily="34" charset="0"/>
              <a:buNone/>
              <a:defRPr/>
            </a:pPr>
            <a:r>
              <a:rPr lang="en-US" i="1" dirty="0">
                <a:solidFill>
                  <a:schemeClr val="tx1"/>
                </a:solidFill>
                <a:latin typeface="Arial" pitchFamily="34" charset="0"/>
                <a:cs typeface="Arial" pitchFamily="34" charset="0"/>
              </a:rPr>
              <a:t>**Exception: In Alpine Combined (AC), when technical event (SL) precedes the speed event (DH or SG), rule does not apply.</a:t>
            </a:r>
            <a:endParaRPr lang="en-US" dirty="0">
              <a:solidFill>
                <a:schemeClr val="tx1"/>
              </a:solidFill>
            </a:endParaRPr>
          </a:p>
        </p:txBody>
      </p:sp>
      <p:pic>
        <p:nvPicPr>
          <p:cNvPr id="2" name="Content Placeholder 10">
            <a:extLst>
              <a:ext uri="{FF2B5EF4-FFF2-40B4-BE49-F238E27FC236}">
                <a16:creationId xmlns:a16="http://schemas.microsoft.com/office/drawing/2014/main" id="{EDCE4514-F98B-4D7E-AE61-A01FA34E0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B2B68B-7639-4F24-ADCD-CE35ABD3F760}"/>
              </a:ext>
            </a:extLst>
          </p:cNvPr>
          <p:cNvSpPr>
            <a:spLocks noGrp="1" noChangeArrowheads="1"/>
          </p:cNvSpPr>
          <p:nvPr>
            <p:ph type="title" idx="4294967295"/>
          </p:nvPr>
        </p:nvSpPr>
        <p:spPr>
          <a:xfrm>
            <a:off x="1804988" y="177800"/>
            <a:ext cx="7339012" cy="1239838"/>
          </a:xfrm>
        </p:spPr>
        <p:txBody>
          <a:bodyPr rtlCol="0">
            <a:normAutofit/>
          </a:bodyPr>
          <a:lstStyle/>
          <a:p>
            <a:pPr algn="ctr" eaLnBrk="1" fontAlgn="auto" hangingPunct="1">
              <a:spcAft>
                <a:spcPts val="0"/>
              </a:spcAft>
              <a:defRPr/>
            </a:pPr>
            <a:r>
              <a:rPr lang="en-US" sz="4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45059" name="Rectangle 3">
            <a:extLst>
              <a:ext uri="{FF2B5EF4-FFF2-40B4-BE49-F238E27FC236}">
                <a16:creationId xmlns:a16="http://schemas.microsoft.com/office/drawing/2014/main" id="{63E74855-313A-4D72-9CD6-7E479F6C0D43}"/>
              </a:ext>
            </a:extLst>
          </p:cNvPr>
          <p:cNvSpPr>
            <a:spLocks noGrp="1" noChangeArrowheads="1"/>
          </p:cNvSpPr>
          <p:nvPr>
            <p:ph idx="4294967295"/>
          </p:nvPr>
        </p:nvSpPr>
        <p:spPr>
          <a:xfrm>
            <a:off x="555625" y="2057400"/>
            <a:ext cx="8229600" cy="2667000"/>
          </a:xfrm>
        </p:spPr>
        <p:txBody>
          <a:bodyPr rtlCol="0">
            <a:normAutofit/>
          </a:bodyPr>
          <a:lstStyle/>
          <a:p>
            <a:pPr marL="246888" indent="-246888" algn="ctr" eaLnBrk="1" fontAlgn="auto" hangingPunct="1">
              <a:spcAft>
                <a:spcPts val="0"/>
              </a:spcAft>
              <a:buFontTx/>
              <a:buNone/>
              <a:defRPr/>
            </a:pPr>
            <a:endParaRPr lang="en-US" sz="4000" dirty="0">
              <a:solidFill>
                <a:srgbClr val="0033CC"/>
              </a:solidFill>
              <a:effectLst>
                <a:outerShdw blurRad="38100" dist="38100" dir="2700000" algn="tl">
                  <a:srgbClr val="C0C0C0"/>
                </a:outerShdw>
              </a:effectLst>
              <a:latin typeface="Arial" charset="0"/>
              <a:cs typeface="Arial" charset="0"/>
            </a:endParaRPr>
          </a:p>
          <a:p>
            <a:pPr marL="246888" indent="-246888" algn="ctr" eaLnBrk="1" fontAlgn="auto" hangingPunct="1">
              <a:spcAft>
                <a:spcPts val="0"/>
              </a:spcAft>
              <a:buFontTx/>
              <a:buNone/>
              <a:defRPr/>
            </a:pPr>
            <a:r>
              <a:rPr lang="en-US" sz="44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a:t>
            </a:r>
          </a:p>
          <a:p>
            <a:pPr marL="246888" indent="-246888" eaLnBrk="1" fontAlgn="auto" hangingPunct="1">
              <a:spcAft>
                <a:spcPts val="0"/>
              </a:spcAft>
              <a:buFont typeface="Arial"/>
              <a:buChar char="•"/>
              <a:defRPr/>
            </a:pPr>
            <a:endParaRPr lang="en-US" b="1" dirty="0">
              <a:latin typeface="Arial" charset="0"/>
              <a:cs typeface="Arial" charset="0"/>
            </a:endParaRPr>
          </a:p>
        </p:txBody>
      </p:sp>
      <p:pic>
        <p:nvPicPr>
          <p:cNvPr id="82948" name="Content Placeholder 10">
            <a:extLst>
              <a:ext uri="{FF2B5EF4-FFF2-40B4-BE49-F238E27FC236}">
                <a16:creationId xmlns:a16="http://schemas.microsoft.com/office/drawing/2014/main" id="{E55AAC15-AA0F-4384-9598-DAF8A934B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6C18B59-474B-498B-BE21-950CB03308C0}"/>
              </a:ext>
            </a:extLst>
          </p:cNvPr>
          <p:cNvSpPr>
            <a:spLocks noGrp="1" noChangeArrowheads="1"/>
          </p:cNvSpPr>
          <p:nvPr>
            <p:ph type="title" idx="4294967295"/>
          </p:nvPr>
        </p:nvSpPr>
        <p:spPr>
          <a:xfrm>
            <a:off x="685800" y="222250"/>
            <a:ext cx="7772400" cy="6858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a:t>
            </a:r>
          </a:p>
        </p:txBody>
      </p:sp>
      <p:sp>
        <p:nvSpPr>
          <p:cNvPr id="46083" name="Rectangle 3">
            <a:extLst>
              <a:ext uri="{FF2B5EF4-FFF2-40B4-BE49-F238E27FC236}">
                <a16:creationId xmlns:a16="http://schemas.microsoft.com/office/drawing/2014/main" id="{62D3F158-5CB4-43A0-A2D6-C94F185F2884}"/>
              </a:ext>
            </a:extLst>
          </p:cNvPr>
          <p:cNvSpPr>
            <a:spLocks noGrp="1" noChangeAspect="1" noChangeArrowheads="1"/>
          </p:cNvSpPr>
          <p:nvPr>
            <p:ph type="body" idx="4294967295"/>
          </p:nvPr>
        </p:nvSpPr>
        <p:spPr>
          <a:xfrm>
            <a:off x="762000" y="1906588"/>
            <a:ext cx="7924800" cy="923925"/>
          </a:xfrm>
        </p:spPr>
        <p:txBody>
          <a:bodyPr rtlCol="0">
            <a:spAutoFit/>
          </a:bodyPr>
          <a:lstStyle/>
          <a:p>
            <a:pPr marL="246888" indent="-246888" eaLnBrk="1" fontAlgn="auto" hangingPunct="1">
              <a:spcAft>
                <a:spcPts val="0"/>
              </a:spcAft>
              <a:buFontTx/>
              <a:buNone/>
              <a:defRPr/>
            </a:pPr>
            <a:r>
              <a:rPr lang="en-US" sz="2000" b="1" dirty="0">
                <a:solidFill>
                  <a:srgbClr val="0033CC"/>
                </a:solidFill>
                <a:effectLst>
                  <a:outerShdw blurRad="38100" dist="38100" dir="2700000" algn="tl">
                    <a:srgbClr val="C0C0C0"/>
                  </a:outerShdw>
                </a:effectLst>
                <a:latin typeface="Arial" charset="0"/>
                <a:cs typeface="Arial" charset="0"/>
              </a:rPr>
              <a:t>Seed points of top 8 significantly lower than rest of the field.</a:t>
            </a:r>
          </a:p>
          <a:p>
            <a:pPr marL="246888" indent="-246888" eaLnBrk="1" fontAlgn="auto" hangingPunct="1">
              <a:spcBef>
                <a:spcPts val="0"/>
              </a:spcBef>
              <a:spcAft>
                <a:spcPts val="0"/>
              </a:spcAft>
              <a:buFontTx/>
              <a:buNone/>
              <a:defRPr/>
            </a:pPr>
            <a:r>
              <a:rPr lang="en-US" sz="2000" b="1" dirty="0">
                <a:solidFill>
                  <a:srgbClr val="0033CC"/>
                </a:solidFill>
                <a:effectLst>
                  <a:outerShdw blurRad="38100" dist="38100" dir="2700000" algn="tl">
                    <a:srgbClr val="C0C0C0"/>
                  </a:outerShdw>
                </a:effectLst>
                <a:latin typeface="Arial" charset="0"/>
                <a:cs typeface="Arial" charset="0"/>
              </a:rPr>
              <a:t>What can the Jury do?</a:t>
            </a:r>
          </a:p>
          <a:p>
            <a:pPr marL="246888" indent="-246888" eaLnBrk="1" fontAlgn="auto" hangingPunct="1">
              <a:spcBef>
                <a:spcPct val="0"/>
              </a:spcBef>
              <a:spcAft>
                <a:spcPts val="0"/>
              </a:spcAft>
              <a:buFontTx/>
              <a:buNone/>
              <a:defRPr/>
            </a:pPr>
            <a:r>
              <a:rPr kumimoji="1"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cs typeface="Arial" charset="0"/>
              </a:rPr>
              <a:t>621.3</a:t>
            </a:r>
          </a:p>
        </p:txBody>
      </p:sp>
      <p:sp>
        <p:nvSpPr>
          <p:cNvPr id="46084" name="Rectangle 4">
            <a:extLst>
              <a:ext uri="{FF2B5EF4-FFF2-40B4-BE49-F238E27FC236}">
                <a16:creationId xmlns:a16="http://schemas.microsoft.com/office/drawing/2014/main" id="{1C258E63-D60B-4910-BAD4-A2006721FA4D}"/>
              </a:ext>
            </a:extLst>
          </p:cNvPr>
          <p:cNvSpPr>
            <a:spLocks noChangeArrowheads="1"/>
          </p:cNvSpPr>
          <p:nvPr/>
        </p:nvSpPr>
        <p:spPr bwMode="auto">
          <a:xfrm>
            <a:off x="762000" y="1058863"/>
            <a:ext cx="6715125" cy="70802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Four hairpins but not a flush in sight.   </a:t>
            </a:r>
            <a:endParaRPr kumimoji="1" lang="en-US" sz="2000" dirty="0">
              <a:solidFill>
                <a:srgbClr val="0033CC"/>
              </a:solidFill>
              <a:effectLst>
                <a:outerShdw blurRad="38100" dist="38100" dir="2700000" algn="tl">
                  <a:srgbClr val="C0C0C0"/>
                </a:outerShdw>
              </a:effectLst>
              <a:latin typeface="Arial" charset="0"/>
            </a:endParaRP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803.2</a:t>
            </a:r>
          </a:p>
        </p:txBody>
      </p:sp>
      <p:sp>
        <p:nvSpPr>
          <p:cNvPr id="46085" name="Rectangle 5">
            <a:extLst>
              <a:ext uri="{FF2B5EF4-FFF2-40B4-BE49-F238E27FC236}">
                <a16:creationId xmlns:a16="http://schemas.microsoft.com/office/drawing/2014/main" id="{BD7AD00E-0215-41D0-8986-CE63D44DFE73}"/>
              </a:ext>
            </a:extLst>
          </p:cNvPr>
          <p:cNvSpPr>
            <a:spLocks noChangeArrowheads="1"/>
          </p:cNvSpPr>
          <p:nvPr/>
        </p:nvSpPr>
        <p:spPr bwMode="auto">
          <a:xfrm>
            <a:off x="685800" y="4244975"/>
            <a:ext cx="7543800" cy="70802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Jury can’t find an applicable rule. What should the jury do?</a:t>
            </a: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601.4.7</a:t>
            </a:r>
          </a:p>
        </p:txBody>
      </p:sp>
      <p:sp>
        <p:nvSpPr>
          <p:cNvPr id="46086" name="Rectangle 6">
            <a:extLst>
              <a:ext uri="{FF2B5EF4-FFF2-40B4-BE49-F238E27FC236}">
                <a16:creationId xmlns:a16="http://schemas.microsoft.com/office/drawing/2014/main" id="{1A09E711-2E91-4885-B41C-F3196C988B74}"/>
              </a:ext>
            </a:extLst>
          </p:cNvPr>
          <p:cNvSpPr>
            <a:spLocks noChangeArrowheads="1"/>
          </p:cNvSpPr>
          <p:nvPr/>
        </p:nvSpPr>
        <p:spPr bwMode="auto">
          <a:xfrm>
            <a:off x="685800" y="5129213"/>
            <a:ext cx="8001000" cy="1016000"/>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A coach reports that ski stack height is too high. </a:t>
            </a:r>
          </a:p>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What can the Jury do?  </a:t>
            </a: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641.1, 644</a:t>
            </a:r>
          </a:p>
        </p:txBody>
      </p:sp>
      <p:sp>
        <p:nvSpPr>
          <p:cNvPr id="2" name="TextBox 1">
            <a:extLst>
              <a:ext uri="{FF2B5EF4-FFF2-40B4-BE49-F238E27FC236}">
                <a16:creationId xmlns:a16="http://schemas.microsoft.com/office/drawing/2014/main" id="{555433A7-0F59-493F-8983-2093D7BCB6F8}"/>
              </a:ext>
            </a:extLst>
          </p:cNvPr>
          <p:cNvSpPr txBox="1"/>
          <p:nvPr/>
        </p:nvSpPr>
        <p:spPr>
          <a:xfrm>
            <a:off x="609600" y="3052763"/>
            <a:ext cx="6477000" cy="1016000"/>
          </a:xfrm>
          <a:prstGeom prst="rect">
            <a:avLst/>
          </a:prstGeom>
          <a:noFill/>
          <a:ln>
            <a:noFill/>
          </a:ln>
        </p:spPr>
        <p:txBody>
          <a:bodyPr anchor="ctr" anchorCtr="1">
            <a:spAutoFit/>
          </a:bodyPr>
          <a:lstStyle/>
          <a:p>
            <a:pPr>
              <a:defRPr/>
            </a:pPr>
            <a:r>
              <a:rPr lang="en-US" sz="2000" b="1" dirty="0">
                <a:solidFill>
                  <a:srgbClr val="0033CC"/>
                </a:solidFill>
                <a:effectLst>
                  <a:outerShdw blurRad="38100" dist="38100" dir="2700000" algn="tl">
                    <a:srgbClr val="C0C0C0"/>
                  </a:outerShdw>
                </a:effectLst>
                <a:latin typeface="Arial" charset="0"/>
                <a:cs typeface="Arial" charset="0"/>
              </a:rPr>
              <a:t>Athlete is on the current Points List but is “pending” on U.S. Ski &amp; Snowboard website. What is the athlete’s status? What can the Jury do?</a:t>
            </a:r>
            <a:endParaRPr lang="en-US" sz="2000" dirty="0"/>
          </a:p>
        </p:txBody>
      </p:sp>
      <p:pic>
        <p:nvPicPr>
          <p:cNvPr id="3" name="Content Placeholder 10">
            <a:extLst>
              <a:ext uri="{FF2B5EF4-FFF2-40B4-BE49-F238E27FC236}">
                <a16:creationId xmlns:a16="http://schemas.microsoft.com/office/drawing/2014/main" id="{754AE884-6F45-40F6-8817-24BC2D50F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0" end="0"/>
                                            </p:txEl>
                                          </p:spTgt>
                                        </p:tgtEl>
                                        <p:attrNameLst>
                                          <p:attrName>style.visibility</p:attrName>
                                        </p:attrNameLst>
                                      </p:cBhvr>
                                      <p:to>
                                        <p:strVal val="visible"/>
                                      </p:to>
                                    </p:set>
                                    <p:anim calcmode="lin" valueType="num">
                                      <p:cBhvr additive="base">
                                        <p:cTn id="19"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1" end="1"/>
                                            </p:txEl>
                                          </p:spTgt>
                                        </p:tgtEl>
                                        <p:attrNameLst>
                                          <p:attrName>style.visibility</p:attrName>
                                        </p:attrNameLst>
                                      </p:cBhvr>
                                      <p:to>
                                        <p:strVal val="visible"/>
                                      </p:to>
                                    </p:set>
                                    <p:anim calcmode="lin" valueType="num">
                                      <p:cBhvr additive="base">
                                        <p:cTn id="25"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 calcmode="lin" valueType="num">
                                      <p:cBhvr additive="base">
                                        <p:cTn id="31"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5">
                                            <p:txEl>
                                              <p:pRg st="0" end="0"/>
                                            </p:txEl>
                                          </p:spTgt>
                                        </p:tgtEl>
                                        <p:attrNameLst>
                                          <p:attrName>style.visibility</p:attrName>
                                        </p:attrNameLst>
                                      </p:cBhvr>
                                      <p:to>
                                        <p:strVal val="visible"/>
                                      </p:to>
                                    </p:set>
                                    <p:anim calcmode="lin" valueType="num">
                                      <p:cBhvr additive="base">
                                        <p:cTn id="37" dur="500" fill="hold"/>
                                        <p:tgtEl>
                                          <p:spTgt spid="4608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5">
                                            <p:txEl>
                                              <p:pRg st="1" end="1"/>
                                            </p:txEl>
                                          </p:spTgt>
                                        </p:tgtEl>
                                        <p:attrNameLst>
                                          <p:attrName>style.visibility</p:attrName>
                                        </p:attrNameLst>
                                      </p:cBhvr>
                                      <p:to>
                                        <p:strVal val="visible"/>
                                      </p:to>
                                    </p:set>
                                    <p:anim calcmode="lin" valueType="num">
                                      <p:cBhvr additive="base">
                                        <p:cTn id="43" dur="500" fill="hold"/>
                                        <p:tgtEl>
                                          <p:spTgt spid="4608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6">
                                            <p:txEl>
                                              <p:pRg st="0" end="0"/>
                                            </p:txEl>
                                          </p:spTgt>
                                        </p:tgtEl>
                                        <p:attrNameLst>
                                          <p:attrName>style.visibility</p:attrName>
                                        </p:attrNameLst>
                                      </p:cBhvr>
                                      <p:to>
                                        <p:strVal val="visible"/>
                                      </p:to>
                                    </p:set>
                                    <p:anim calcmode="lin" valueType="num">
                                      <p:cBhvr additive="base">
                                        <p:cTn id="49" dur="500" fill="hold"/>
                                        <p:tgtEl>
                                          <p:spTgt spid="4608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86">
                                            <p:txEl>
                                              <p:pRg st="1" end="1"/>
                                            </p:txEl>
                                          </p:spTgt>
                                        </p:tgtEl>
                                        <p:attrNameLst>
                                          <p:attrName>style.visibility</p:attrName>
                                        </p:attrNameLst>
                                      </p:cBhvr>
                                      <p:to>
                                        <p:strVal val="visible"/>
                                      </p:to>
                                    </p:set>
                                    <p:anim calcmode="lin" valueType="num">
                                      <p:cBhvr additive="base">
                                        <p:cTn id="55" dur="500" fill="hold"/>
                                        <p:tgtEl>
                                          <p:spTgt spid="46086">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60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86">
                                            <p:txEl>
                                              <p:pRg st="2" end="2"/>
                                            </p:txEl>
                                          </p:spTgt>
                                        </p:tgtEl>
                                        <p:attrNameLst>
                                          <p:attrName>style.visibility</p:attrName>
                                        </p:attrNameLst>
                                      </p:cBhvr>
                                      <p:to>
                                        <p:strVal val="visible"/>
                                      </p:to>
                                    </p:set>
                                    <p:anim calcmode="lin" valueType="num">
                                      <p:cBhvr additive="base">
                                        <p:cTn id="61" dur="500" fill="hold"/>
                                        <p:tgtEl>
                                          <p:spTgt spid="46086">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60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P spid="46085" grpId="0" build="p" autoUpdateAnimBg="0"/>
      <p:bldP spid="46086"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C443F6A-4A20-48E5-9703-61D65A6E66E5}"/>
              </a:ext>
            </a:extLst>
          </p:cNvPr>
          <p:cNvSpPr>
            <a:spLocks noChangeArrowheads="1"/>
          </p:cNvSpPr>
          <p:nvPr/>
        </p:nvSpPr>
        <p:spPr bwMode="auto">
          <a:xfrm>
            <a:off x="457200" y="3505200"/>
            <a:ext cx="4714875" cy="1262063"/>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Tie at flip position. </a:t>
            </a:r>
          </a:p>
          <a:p>
            <a:pPr fontAlgn="auto">
              <a:spcBef>
                <a:spcPts val="0"/>
              </a:spcBef>
              <a:spcAft>
                <a:spcPts val="0"/>
              </a:spcAft>
              <a:defRPr/>
            </a:pPr>
            <a:r>
              <a:rPr kumimoji="1"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What do we do?</a:t>
            </a:r>
          </a:p>
          <a:p>
            <a:pPr fontAlgn="auto">
              <a:spcBef>
                <a:spcPts val="0"/>
              </a:spcBef>
              <a:spcAft>
                <a:spcPts val="0"/>
              </a:spcAft>
              <a:defRPr/>
            </a:pPr>
            <a:r>
              <a:rPr kumimoji="1"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ACR/ICR  </a:t>
            </a:r>
            <a:r>
              <a:rPr kumimoji="1" lang="en-US" sz="2000" i="1" dirty="0">
                <a:effectLst>
                  <a:outerShdw blurRad="38100" dist="38100" dir="2700000" algn="tl">
                    <a:srgbClr val="C0C0C0"/>
                  </a:outerShdw>
                </a:effectLst>
                <a:latin typeface="Arial" panose="020B0604020202020204" pitchFamily="34" charset="0"/>
                <a:cs typeface="Arial" panose="020B0604020202020204" pitchFamily="34" charset="0"/>
              </a:rPr>
              <a:t>621.11.2</a:t>
            </a:r>
          </a:p>
        </p:txBody>
      </p:sp>
      <p:sp>
        <p:nvSpPr>
          <p:cNvPr id="48131" name="Rectangle 3">
            <a:extLst>
              <a:ext uri="{FF2B5EF4-FFF2-40B4-BE49-F238E27FC236}">
                <a16:creationId xmlns:a16="http://schemas.microsoft.com/office/drawing/2014/main" id="{41ECF6BB-92D1-4E92-A8C8-702607E75AF6}"/>
              </a:ext>
            </a:extLst>
          </p:cNvPr>
          <p:cNvSpPr>
            <a:spLocks noGrp="1" noChangeArrowheads="1"/>
          </p:cNvSpPr>
          <p:nvPr>
            <p:ph type="title" idx="4294967295"/>
          </p:nvPr>
        </p:nvSpPr>
        <p:spPr>
          <a:xfrm>
            <a:off x="204788" y="147638"/>
            <a:ext cx="8915400" cy="914400"/>
          </a:xfrm>
        </p:spPr>
        <p:txBody>
          <a:bodyPr rtlCol="0">
            <a:normAutofit fontScale="90000"/>
          </a:bodyPr>
          <a:lstStyle/>
          <a:p>
            <a:pPr eaLnBrk="1" fontAlgn="auto" hangingPunct="1">
              <a:spcAft>
                <a:spcPts val="0"/>
              </a:spcAft>
              <a:defRPr/>
            </a:pPr>
            <a:br>
              <a:rPr lang="en-US" sz="2400" dirty="0"/>
            </a:br>
            <a:br>
              <a:rPr lang="en-US" sz="2200" dirty="0"/>
            </a:br>
            <a:br>
              <a:rPr lang="en-US" sz="2200" dirty="0"/>
            </a:br>
            <a:r>
              <a:rPr lang="en-US" sz="31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Event Scenarios: Part II – FLIP 30 is Standard</a:t>
            </a:r>
            <a:r>
              <a:rPr lang="en-US" sz="3100" b="1" dirty="0">
                <a:solidFill>
                  <a:srgbClr val="3215AB"/>
                </a:solidFill>
                <a:latin typeface="Arial Bold" panose="020B0704020202020204" pitchFamily="34" charset="0"/>
                <a:cs typeface="Arial Bold" panose="020B0704020202020204" pitchFamily="34" charset="0"/>
              </a:rPr>
              <a:t>                   </a:t>
            </a:r>
            <a:r>
              <a:rPr lang="en-US" sz="2800" dirty="0"/>
              <a:t>	</a:t>
            </a:r>
          </a:p>
        </p:txBody>
      </p:sp>
      <p:sp>
        <p:nvSpPr>
          <p:cNvPr id="48132" name="Text Box 4">
            <a:extLst>
              <a:ext uri="{FF2B5EF4-FFF2-40B4-BE49-F238E27FC236}">
                <a16:creationId xmlns:a16="http://schemas.microsoft.com/office/drawing/2014/main" id="{E3B775F4-DA73-491F-9628-6B9B9D7C9392}"/>
              </a:ext>
            </a:extLst>
          </p:cNvPr>
          <p:cNvSpPr txBox="1">
            <a:spLocks noChangeArrowheads="1"/>
          </p:cNvSpPr>
          <p:nvPr/>
        </p:nvSpPr>
        <p:spPr bwMode="auto">
          <a:xfrm>
            <a:off x="457200" y="1455738"/>
            <a:ext cx="4070350" cy="1262062"/>
          </a:xfrm>
          <a:prstGeom prst="rect">
            <a:avLst/>
          </a:prstGeom>
          <a:noFill/>
          <a:ln w="9525">
            <a:noFill/>
            <a:miter lim="800000"/>
            <a:headEnd/>
            <a:tailEnd/>
          </a:ln>
          <a:effectLst/>
        </p:spPr>
        <p:txBody>
          <a:bodyPr>
            <a:spAutoFit/>
          </a:bodyPr>
          <a:lstStyle/>
          <a:p>
            <a:pPr fontAlgn="auto">
              <a:spcBef>
                <a:spcPts val="0"/>
              </a:spcBef>
              <a:spcAft>
                <a:spcPts val="0"/>
              </a:spcAft>
              <a:defRPr/>
            </a:pPr>
            <a:endParaRPr lang="en-US" sz="2800" dirty="0">
              <a:solidFill>
                <a:schemeClr val="accent2"/>
              </a:solidFill>
              <a:effectLst>
                <a:outerShdw blurRad="38100" dist="38100" dir="2700000" algn="tl">
                  <a:srgbClr val="C0C0C0"/>
                </a:outerShdw>
              </a:effectLst>
              <a:latin typeface="Tahoma" pitchFamily="34" charset="0"/>
            </a:endParaRPr>
          </a:p>
          <a:p>
            <a:pPr fontAlgn="auto">
              <a:spcBef>
                <a:spcPts val="0"/>
              </a:spcBef>
              <a:spcAft>
                <a:spcPts val="0"/>
              </a:spcAft>
              <a:defRPr/>
            </a:pPr>
            <a:r>
              <a:rPr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Flip 15 instead of 30</a:t>
            </a:r>
          </a:p>
          <a:p>
            <a:pPr fontAlgn="auto">
              <a:spcBef>
                <a:spcPts val="0"/>
              </a:spcBef>
              <a:spcAft>
                <a:spcPts val="0"/>
              </a:spcAft>
              <a:defRPr/>
            </a:pPr>
            <a:r>
              <a:rPr kumimoji="1"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ACR/ICR  </a:t>
            </a:r>
            <a:r>
              <a:rPr lang="en-US" sz="2000" i="1" dirty="0">
                <a:effectLst>
                  <a:outerShdw blurRad="38100" dist="38100" dir="2700000" algn="tl">
                    <a:srgbClr val="C0C0C0"/>
                  </a:outerShdw>
                </a:effectLst>
                <a:latin typeface="Arial" panose="020B0604020202020204" pitchFamily="34" charset="0"/>
                <a:cs typeface="Arial" panose="020B0604020202020204" pitchFamily="34" charset="0"/>
              </a:rPr>
              <a:t>621.11.3  </a:t>
            </a:r>
          </a:p>
        </p:txBody>
      </p:sp>
      <p:sp>
        <p:nvSpPr>
          <p:cNvPr id="48133" name="Text Box 5">
            <a:extLst>
              <a:ext uri="{FF2B5EF4-FFF2-40B4-BE49-F238E27FC236}">
                <a16:creationId xmlns:a16="http://schemas.microsoft.com/office/drawing/2014/main" id="{3D6325E8-22AA-47D1-8D29-22A68274FFC3}"/>
              </a:ext>
            </a:extLst>
          </p:cNvPr>
          <p:cNvSpPr txBox="1">
            <a:spLocks noChangeArrowheads="1"/>
          </p:cNvSpPr>
          <p:nvPr/>
        </p:nvSpPr>
        <p:spPr bwMode="auto">
          <a:xfrm>
            <a:off x="6203950" y="973138"/>
            <a:ext cx="1219200" cy="4340225"/>
          </a:xfrm>
          <a:prstGeom prst="rect">
            <a:avLst/>
          </a:prstGeom>
          <a:noFill/>
          <a:ln w="12700">
            <a:noFill/>
            <a:miter lim="800000"/>
            <a:headEnd type="none" w="sm" len="sm"/>
            <a:tailEnd type="none" w="sm" len="sm"/>
          </a:ln>
          <a:effectLst/>
        </p:spPr>
        <p:txBody>
          <a:bodyPr>
            <a:spAutoFit/>
          </a:bodyPr>
          <a:lstStyle/>
          <a:p>
            <a:pPr marL="457200" indent="-457200" fontAlgn="auto">
              <a:spcBef>
                <a:spcPts val="0"/>
              </a:spcBef>
              <a:spcAft>
                <a:spcPts val="0"/>
              </a:spcAft>
              <a:defRPr/>
            </a:pPr>
            <a:r>
              <a:rPr lang="en-US" sz="1600" b="1" u="sng" dirty="0">
                <a:effectLst>
                  <a:outerShdw blurRad="38100" dist="38100" dir="2700000" algn="tl">
                    <a:srgbClr val="C0C0C0"/>
                  </a:outerShdw>
                </a:effectLst>
                <a:latin typeface="Tahoma" pitchFamily="34" charset="0"/>
              </a:rPr>
              <a:t>Pl	Bib</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	3</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2	4</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3	15</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4	10</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5	11</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6	1</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7	2</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8	17</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9	5</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10	6</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11	9</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12	7</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13	8</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14	30</a:t>
            </a:r>
          </a:p>
          <a:p>
            <a:pPr marL="457200" indent="-457200" fontAlgn="auto">
              <a:spcBef>
                <a:spcPts val="0"/>
              </a:spcBef>
              <a:spcAft>
                <a:spcPts val="0"/>
              </a:spcAft>
              <a:defRPr/>
            </a:pPr>
            <a:r>
              <a:rPr lang="en-US" dirty="0">
                <a:effectLst>
                  <a:outerShdw blurRad="38100" dist="38100" dir="2700000" algn="tl">
                    <a:srgbClr val="C0C0C0"/>
                  </a:outerShdw>
                </a:effectLst>
                <a:latin typeface="Tahoma" pitchFamily="34" charset="0"/>
              </a:rPr>
              <a:t>15T	25</a:t>
            </a:r>
          </a:p>
          <a:p>
            <a:pPr marL="457200" indent="-457200" fontAlgn="auto">
              <a:spcBef>
                <a:spcPts val="0"/>
              </a:spcBef>
              <a:spcAft>
                <a:spcPts val="0"/>
              </a:spcAft>
              <a:defRPr/>
            </a:pPr>
            <a:r>
              <a:rPr lang="en-US" dirty="0">
                <a:effectLst>
                  <a:outerShdw blurRad="38100" dist="38100" dir="2700000" algn="tl">
                    <a:srgbClr val="C0C0C0"/>
                  </a:outerShdw>
                </a:effectLst>
                <a:latin typeface="Tahoma" pitchFamily="34" charset="0"/>
              </a:rPr>
              <a:t>15T19</a:t>
            </a:r>
          </a:p>
        </p:txBody>
      </p:sp>
      <p:sp>
        <p:nvSpPr>
          <p:cNvPr id="48134" name="Text Box 6">
            <a:extLst>
              <a:ext uri="{FF2B5EF4-FFF2-40B4-BE49-F238E27FC236}">
                <a16:creationId xmlns:a16="http://schemas.microsoft.com/office/drawing/2014/main" id="{2EE2BAF3-9DE6-4638-B463-0D48BD4C7082}"/>
              </a:ext>
            </a:extLst>
          </p:cNvPr>
          <p:cNvSpPr txBox="1">
            <a:spLocks noChangeArrowheads="1"/>
          </p:cNvSpPr>
          <p:nvPr/>
        </p:nvSpPr>
        <p:spPr bwMode="auto">
          <a:xfrm>
            <a:off x="7658100" y="957263"/>
            <a:ext cx="1295400" cy="4338637"/>
          </a:xfrm>
          <a:prstGeom prst="rect">
            <a:avLst/>
          </a:prstGeom>
          <a:noFill/>
          <a:ln w="12700">
            <a:noFill/>
            <a:miter lim="800000"/>
            <a:headEnd type="none" w="sm" len="sm"/>
            <a:tailEnd type="none" w="sm" len="sm"/>
          </a:ln>
          <a:effectLst/>
        </p:spPr>
        <p:txBody>
          <a:bodyPr>
            <a:spAutoFit/>
          </a:bodyPr>
          <a:lstStyle/>
          <a:p>
            <a:pPr marL="457200" indent="-457200" fontAlgn="auto">
              <a:spcBef>
                <a:spcPts val="0"/>
              </a:spcBef>
              <a:spcAft>
                <a:spcPts val="0"/>
              </a:spcAft>
              <a:defRPr/>
            </a:pPr>
            <a:r>
              <a:rPr lang="en-US" sz="1600" b="1" u="sng" dirty="0">
                <a:effectLst>
                  <a:outerShdw blurRad="38100" dist="38100" dir="2700000" algn="tl">
                    <a:srgbClr val="C0C0C0"/>
                  </a:outerShdw>
                </a:effectLst>
                <a:latin typeface="Tahoma" pitchFamily="34" charset="0"/>
              </a:rPr>
              <a:t>St	Bib</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	19</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2	25</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30</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8</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7</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9</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6</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5</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17</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2</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11</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10</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15</a:t>
            </a:r>
          </a:p>
          <a:p>
            <a:pPr marL="457200" indent="-457200" fontAlgn="auto">
              <a:spcBef>
                <a:spcPts val="0"/>
              </a:spcBef>
              <a:spcAft>
                <a:spcPts val="0"/>
              </a:spcAft>
              <a:buFontTx/>
              <a:buAutoNum type="arabicPlain" startAt="3"/>
              <a:defRPr/>
            </a:pPr>
            <a:r>
              <a:rPr lang="en-US" dirty="0">
                <a:effectLst>
                  <a:outerShdw blurRad="38100" dist="38100" dir="2700000" algn="tl">
                    <a:srgbClr val="C0C0C0"/>
                  </a:outerShdw>
                </a:effectLst>
                <a:latin typeface="Tahoma" pitchFamily="34" charset="0"/>
              </a:rPr>
              <a:t>4</a:t>
            </a:r>
          </a:p>
          <a:p>
            <a:pPr marL="457200" indent="-457200" fontAlgn="auto">
              <a:spcBef>
                <a:spcPts val="0"/>
              </a:spcBef>
              <a:spcAft>
                <a:spcPts val="0"/>
              </a:spcAft>
              <a:buFontTx/>
              <a:buAutoNum type="arabicPlain" startAt="3"/>
              <a:defRPr/>
            </a:pPr>
            <a:r>
              <a:rPr lang="en-US" dirty="0">
                <a:effectLst>
                  <a:outerShdw blurRad="38100" dist="38100" dir="2700000" algn="tl">
                    <a:srgbClr val="C0C0C0"/>
                  </a:outerShdw>
                </a:effectLst>
                <a:latin typeface="Tahoma" pitchFamily="34" charset="0"/>
              </a:rPr>
              <a:t>3</a:t>
            </a:r>
          </a:p>
        </p:txBody>
      </p:sp>
      <p:pic>
        <p:nvPicPr>
          <p:cNvPr id="2" name="Content Placeholder 10">
            <a:extLst>
              <a:ext uri="{FF2B5EF4-FFF2-40B4-BE49-F238E27FC236}">
                <a16:creationId xmlns:a16="http://schemas.microsoft.com/office/drawing/2014/main" id="{F8D6194C-3C90-4C77-A530-8EEEE6ECE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0"/>
                                        </p:tgtEl>
                                        <p:attrNameLst>
                                          <p:attrName>style.visibility</p:attrName>
                                        </p:attrNameLst>
                                      </p:cBhvr>
                                      <p:to>
                                        <p:strVal val="visible"/>
                                      </p:to>
                                    </p:set>
                                    <p:anim calcmode="lin" valueType="num">
                                      <p:cBhvr additive="base">
                                        <p:cTn id="13" dur="500" fill="hold"/>
                                        <p:tgtEl>
                                          <p:spTgt spid="48130"/>
                                        </p:tgtEl>
                                        <p:attrNameLst>
                                          <p:attrName>ppt_x</p:attrName>
                                        </p:attrNameLst>
                                      </p:cBhvr>
                                      <p:tavLst>
                                        <p:tav tm="0">
                                          <p:val>
                                            <p:strVal val="0-#ppt_w/2"/>
                                          </p:val>
                                        </p:tav>
                                        <p:tav tm="100000">
                                          <p:val>
                                            <p:strVal val="#ppt_x"/>
                                          </p:val>
                                        </p:tav>
                                      </p:tavLst>
                                    </p:anim>
                                    <p:anim calcmode="lin" valueType="num">
                                      <p:cBhvr additive="base">
                                        <p:cTn id="14"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1+#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additive="base">
                                        <p:cTn id="25" dur="500" fill="hold"/>
                                        <p:tgtEl>
                                          <p:spTgt spid="48134"/>
                                        </p:tgtEl>
                                        <p:attrNameLst>
                                          <p:attrName>ppt_x</p:attrName>
                                        </p:attrNameLst>
                                      </p:cBhvr>
                                      <p:tavLst>
                                        <p:tav tm="0">
                                          <p:val>
                                            <p:strVal val="1+#ppt_w/2"/>
                                          </p:val>
                                        </p:tav>
                                        <p:tav tm="100000">
                                          <p:val>
                                            <p:strVal val="#ppt_x"/>
                                          </p:val>
                                        </p:tav>
                                      </p:tavLst>
                                    </p:anim>
                                    <p:anim calcmode="lin" valueType="num">
                                      <p:cBhvr additive="base">
                                        <p:cTn id="26"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utoUpdateAnimBg="0"/>
      <p:bldP spid="4813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B24-4D96-4D8F-B475-259945D9D839}"/>
              </a:ext>
            </a:extLst>
          </p:cNvPr>
          <p:cNvSpPr>
            <a:spLocks noGrp="1"/>
          </p:cNvSpPr>
          <p:nvPr>
            <p:ph type="title" idx="4294967295"/>
          </p:nvPr>
        </p:nvSpPr>
        <p:spPr>
          <a:xfrm>
            <a:off x="609600" y="76200"/>
            <a:ext cx="8229600" cy="765175"/>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By the Numbers: How is this done?</a:t>
            </a:r>
            <a:endParaRPr lang="en-US" sz="2800" b="1"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A0E50D-7275-4844-ABBC-626FD1DFD669}"/>
              </a:ext>
            </a:extLst>
          </p:cNvPr>
          <p:cNvSpPr>
            <a:spLocks noGrp="1"/>
          </p:cNvSpPr>
          <p:nvPr>
            <p:ph idx="4294967295"/>
          </p:nvPr>
        </p:nvSpPr>
        <p:spPr>
          <a:xfrm>
            <a:off x="457200" y="1077789"/>
            <a:ext cx="8229600" cy="4408611"/>
          </a:xfrm>
        </p:spPr>
        <p:txBody>
          <a:bodyPr rtlCol="0">
            <a:normAutofit/>
          </a:bodyPr>
          <a:lstStyle/>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Rank all first-run competitors in time order fastest to slowest)</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Remove DSQ competitors from the field </a:t>
            </a:r>
            <a:r>
              <a:rPr lang="en-US" sz="2000" i="1" dirty="0">
                <a:solidFill>
                  <a:schemeClr val="tx1"/>
                </a:solidFill>
                <a:latin typeface="Arial" panose="020B0604020202020204" pitchFamily="34" charset="0"/>
                <a:cs typeface="Arial" panose="020B0604020202020204" pitchFamily="34" charset="0"/>
              </a:rPr>
              <a:t>unless being given a provisional second run</a:t>
            </a:r>
            <a:r>
              <a:rPr lang="en-US" sz="2000" dirty="0">
                <a:solidFill>
                  <a:schemeClr val="tx1"/>
                </a:solidFill>
                <a:latin typeface="Arial" panose="020B0604020202020204" pitchFamily="34" charset="0"/>
                <a:cs typeface="Arial" panose="020B0604020202020204" pitchFamily="34" charset="0"/>
              </a:rPr>
              <a:t>  </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Break all ties, regardless of where they occur, by ranking the tied competitor(s) with the higher bib number(s) before the tied competitor(s) with the lower bib number(s)</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Verify the number of competitors that are to be reversed (bibbo)</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Check for a tie at the reversal position</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If a tie has occurred at the reversal position – 30 or 15, include those ties in the reversal number. </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Reverse correct number of competitors including ties, if applicable</a:t>
            </a:r>
          </a:p>
          <a:p>
            <a:pPr marL="0" indent="0" eaLnBrk="1" fontAlgn="auto" hangingPunct="1">
              <a:spcAft>
                <a:spcPts val="0"/>
              </a:spcAft>
              <a:buNone/>
              <a:defRPr/>
            </a:pP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3D6E3F7-FCEF-42AC-BE96-296644EF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6ADB-94FA-5F2F-9462-BB5AAB13E33D}"/>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533FD0CC-6A07-A45F-CDB9-04BB4FAB3EBC}"/>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1AC7C7B1-A4A3-E6F3-C772-15D9D4E7E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714364"/>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4BAF2E2-CBDA-45C1-A1A7-EC482BE08C90}"/>
              </a:ext>
            </a:extLst>
          </p:cNvPr>
          <p:cNvSpPr>
            <a:spLocks noGrp="1" noChangeArrowheads="1"/>
          </p:cNvSpPr>
          <p:nvPr>
            <p:ph type="title" idx="4294967295"/>
          </p:nvPr>
        </p:nvSpPr>
        <p:spPr>
          <a:xfrm>
            <a:off x="528638" y="149225"/>
            <a:ext cx="7339012" cy="862013"/>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III</a:t>
            </a:r>
          </a:p>
        </p:txBody>
      </p:sp>
      <p:sp>
        <p:nvSpPr>
          <p:cNvPr id="49155" name="Text Box 3">
            <a:extLst>
              <a:ext uri="{FF2B5EF4-FFF2-40B4-BE49-F238E27FC236}">
                <a16:creationId xmlns:a16="http://schemas.microsoft.com/office/drawing/2014/main" id="{BA4F898C-EF61-4E01-93E4-9DD83EF6E7B8}"/>
              </a:ext>
            </a:extLst>
          </p:cNvPr>
          <p:cNvSpPr txBox="1">
            <a:spLocks noChangeArrowheads="1"/>
          </p:cNvSpPr>
          <p:nvPr/>
        </p:nvSpPr>
        <p:spPr bwMode="auto">
          <a:xfrm>
            <a:off x="304800" y="361950"/>
            <a:ext cx="8839200" cy="83026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chemeClr val="accent2"/>
                </a:solidFill>
                <a:effectLst>
                  <a:outerShdw blurRad="38100" dist="38100" dir="2700000" algn="tl">
                    <a:srgbClr val="C0C0C0"/>
                  </a:outerShdw>
                </a:effectLst>
                <a:latin typeface="Arial" charset="0"/>
              </a:rPr>
              <a:t>   </a:t>
            </a:r>
            <a:r>
              <a:rPr lang="en-US" sz="2400" u="sng" dirty="0">
                <a:solidFill>
                  <a:srgbClr val="005EA4"/>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a:p>
            <a:pPr fontAlgn="auto">
              <a:spcBef>
                <a:spcPts val="0"/>
              </a:spcBef>
              <a:spcAft>
                <a:spcPts val="0"/>
              </a:spcAft>
              <a:defRPr/>
            </a:pPr>
            <a:endParaRPr lang="en-US" sz="2000" i="1" dirty="0">
              <a:solidFill>
                <a:srgbClr val="005EA4"/>
              </a:solidFill>
              <a:effectLst>
                <a:outerShdw blurRad="38100" dist="38100" dir="2700000" algn="tl">
                  <a:srgbClr val="C0C0C0"/>
                </a:outerShdw>
              </a:effectLst>
              <a:latin typeface="Arial" charset="0"/>
            </a:endParaRPr>
          </a:p>
        </p:txBody>
      </p:sp>
      <p:sp>
        <p:nvSpPr>
          <p:cNvPr id="49158" name="Text Box 6">
            <a:extLst>
              <a:ext uri="{FF2B5EF4-FFF2-40B4-BE49-F238E27FC236}">
                <a16:creationId xmlns:a16="http://schemas.microsoft.com/office/drawing/2014/main" id="{AEE79124-A902-42CD-871B-B0E117C75A4F}"/>
              </a:ext>
            </a:extLst>
          </p:cNvPr>
          <p:cNvSpPr txBox="1">
            <a:spLocks noChangeArrowheads="1"/>
          </p:cNvSpPr>
          <p:nvPr/>
        </p:nvSpPr>
        <p:spPr bwMode="auto">
          <a:xfrm>
            <a:off x="481013" y="4105275"/>
            <a:ext cx="6626225" cy="577850"/>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sz="2400" u="sng" dirty="0">
                <a:solidFill>
                  <a:srgbClr val="005EA4"/>
                </a:solidFill>
                <a:effectLst>
                  <a:outerShdw blurRad="38100" dist="38100" dir="2700000" algn="tl">
                    <a:srgbClr val="C0C0C0"/>
                  </a:outerShdw>
                </a:effectLst>
                <a:latin typeface="Arial" charset="0"/>
              </a:rPr>
              <a:t> </a:t>
            </a:r>
            <a:endParaRPr lang="en-US" dirty="0">
              <a:effectLst>
                <a:outerShdw blurRad="38100" dist="38100" dir="2700000" algn="tl">
                  <a:srgbClr val="C0C0C0"/>
                </a:outerShdw>
              </a:effectLst>
              <a:latin typeface="Arial" charset="0"/>
            </a:endParaRPr>
          </a:p>
        </p:txBody>
      </p:sp>
      <p:sp>
        <p:nvSpPr>
          <p:cNvPr id="2" name="Rectangle 1">
            <a:extLst>
              <a:ext uri="{FF2B5EF4-FFF2-40B4-BE49-F238E27FC236}">
                <a16:creationId xmlns:a16="http://schemas.microsoft.com/office/drawing/2014/main" id="{A0B917AE-83EC-410B-9117-5E43852AE6C0}"/>
              </a:ext>
            </a:extLst>
          </p:cNvPr>
          <p:cNvSpPr/>
          <p:nvPr/>
        </p:nvSpPr>
        <p:spPr>
          <a:xfrm>
            <a:off x="481013" y="1704975"/>
            <a:ext cx="7900987" cy="3170238"/>
          </a:xfrm>
          <a:prstGeom prst="rect">
            <a:avLst/>
          </a:prstGeom>
        </p:spPr>
        <p:txBody>
          <a:bodyPr>
            <a:spAutoFit/>
          </a:bodyPr>
          <a:lstStyle/>
          <a:p>
            <a:pPr algn="just">
              <a:spcBef>
                <a:spcPts val="600"/>
              </a:spcBef>
              <a:spcAft>
                <a:spcPts val="0"/>
              </a:spcAft>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A member of the Jury is advised several athletes are allegedly engaging in illegal activities in the ski area parking lot.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options are available to the Jury?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if the activities are taking place in the lift line area?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if the activities are taking place in the official headquarters?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Does due process need to be considered?</a:t>
            </a:r>
          </a:p>
        </p:txBody>
      </p:sp>
      <p:pic>
        <p:nvPicPr>
          <p:cNvPr id="3" name="Content Placeholder 10">
            <a:extLst>
              <a:ext uri="{FF2B5EF4-FFF2-40B4-BE49-F238E27FC236}">
                <a16:creationId xmlns:a16="http://schemas.microsoft.com/office/drawing/2014/main" id="{9A21ED67-1DDA-4965-9BC1-3180F42FD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8">
                                            <p:txEl>
                                              <p:pRg st="0" end="0"/>
                                            </p:txEl>
                                          </p:spTgt>
                                        </p:tgtEl>
                                        <p:attrNameLst>
                                          <p:attrName>style.visibility</p:attrName>
                                        </p:attrNameLst>
                                      </p:cBhvr>
                                      <p:to>
                                        <p:strVal val="visible"/>
                                      </p:to>
                                    </p:set>
                                    <p:anim calcmode="lin" valueType="num">
                                      <p:cBhvr additive="base">
                                        <p:cTn id="13" dur="500" fill="hold"/>
                                        <p:tgtEl>
                                          <p:spTgt spid="4915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P spid="49158"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A6261B2-A394-4578-A877-1E0FCE1BAD55}"/>
              </a:ext>
            </a:extLst>
          </p:cNvPr>
          <p:cNvSpPr>
            <a:spLocks noGrp="1" noChangeArrowheads="1"/>
          </p:cNvSpPr>
          <p:nvPr>
            <p:ph type="title" idx="4294967295"/>
          </p:nvPr>
        </p:nvSpPr>
        <p:spPr>
          <a:xfrm>
            <a:off x="914400" y="76200"/>
            <a:ext cx="7339013" cy="9652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IV</a:t>
            </a:r>
          </a:p>
        </p:txBody>
      </p:sp>
      <p:sp>
        <p:nvSpPr>
          <p:cNvPr id="51203" name="Text Box 3">
            <a:extLst>
              <a:ext uri="{FF2B5EF4-FFF2-40B4-BE49-F238E27FC236}">
                <a16:creationId xmlns:a16="http://schemas.microsoft.com/office/drawing/2014/main" id="{4F7C45BA-B31D-4D7F-8EA9-406E19571AF7}"/>
              </a:ext>
            </a:extLst>
          </p:cNvPr>
          <p:cNvSpPr txBox="1">
            <a:spLocks noChangeArrowheads="1"/>
          </p:cNvSpPr>
          <p:nvPr/>
        </p:nvSpPr>
        <p:spPr bwMode="auto">
          <a:xfrm>
            <a:off x="609600" y="1244600"/>
            <a:ext cx="7772400" cy="10779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b="1" dirty="0">
                <a:solidFill>
                  <a:srgbClr val="3215AB"/>
                </a:solidFill>
                <a:effectLst>
                  <a:outerShdw blurRad="38100" dist="38100" dir="2700000" algn="tl">
                    <a:srgbClr val="C0C0C0"/>
                  </a:outerShdw>
                </a:effectLst>
                <a:latin typeface="Arial" charset="0"/>
              </a:rPr>
              <a:t>‘START STOP!’</a:t>
            </a:r>
            <a:r>
              <a:rPr lang="en-US" sz="2400" b="1" dirty="0">
                <a:solidFill>
                  <a:schemeClr val="accent2"/>
                </a:solidFill>
                <a:effectLst>
                  <a:outerShdw blurRad="38100" dist="38100" dir="2700000" algn="tl">
                    <a:srgbClr val="C0C0C0"/>
                  </a:outerShdw>
                </a:effectLst>
                <a:latin typeface="Arial" charset="0"/>
              </a:rPr>
              <a:t> </a:t>
            </a:r>
            <a:r>
              <a:rPr lang="en-US" sz="2400" dirty="0">
                <a:solidFill>
                  <a:srgbClr val="005EA4"/>
                </a:solidFill>
                <a:effectLst>
                  <a:outerShdw blurRad="38100" dist="38100" dir="2700000" algn="tl">
                    <a:srgbClr val="C0C0C0"/>
                  </a:outerShdw>
                </a:effectLst>
                <a:latin typeface="Arial" charset="0"/>
              </a:rPr>
              <a:t>is called.  </a:t>
            </a:r>
          </a:p>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What is happening now?</a:t>
            </a:r>
          </a:p>
          <a:p>
            <a:pPr fontAlgn="auto">
              <a:spcBef>
                <a:spcPts val="0"/>
              </a:spcBef>
              <a:spcAft>
                <a:spcPts val="0"/>
              </a:spcAft>
              <a:defRPr/>
            </a:pPr>
            <a:r>
              <a:rPr kumimoji="1" lang="en-US" sz="1600" b="1" i="1" dirty="0">
                <a:effectLst>
                  <a:outerShdw blurRad="38100" dist="38100" dir="2700000" algn="tl">
                    <a:srgbClr val="C0C0C0"/>
                  </a:outerShdw>
                </a:effectLst>
                <a:latin typeface="Arial" charset="0"/>
              </a:rPr>
              <a:t>ACR/ICR  </a:t>
            </a:r>
            <a:r>
              <a:rPr lang="en-US" sz="1600" i="1" dirty="0">
                <a:effectLst>
                  <a:outerShdw blurRad="38100" dist="38100" dir="2700000" algn="tl">
                    <a:srgbClr val="C0C0C0"/>
                  </a:outerShdw>
                </a:effectLst>
                <a:latin typeface="Arial" charset="0"/>
              </a:rPr>
              <a:t>705.5</a:t>
            </a:r>
            <a:endParaRPr lang="en-US" sz="1600" dirty="0">
              <a:effectLst>
                <a:outerShdw blurRad="38100" dist="38100" dir="2700000" algn="tl">
                  <a:srgbClr val="C0C0C0"/>
                </a:outerShdw>
              </a:effectLst>
              <a:latin typeface="Arial" charset="0"/>
            </a:endParaRPr>
          </a:p>
        </p:txBody>
      </p:sp>
      <p:sp>
        <p:nvSpPr>
          <p:cNvPr id="51204" name="Text Box 4">
            <a:extLst>
              <a:ext uri="{FF2B5EF4-FFF2-40B4-BE49-F238E27FC236}">
                <a16:creationId xmlns:a16="http://schemas.microsoft.com/office/drawing/2014/main" id="{4835C62A-6314-45DF-A142-81299BB365A8}"/>
              </a:ext>
            </a:extLst>
          </p:cNvPr>
          <p:cNvSpPr txBox="1">
            <a:spLocks noChangeArrowheads="1"/>
          </p:cNvSpPr>
          <p:nvPr/>
        </p:nvSpPr>
        <p:spPr bwMode="auto">
          <a:xfrm>
            <a:off x="609600" y="2743200"/>
            <a:ext cx="7391400" cy="10779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Three electronic timers but no hand timing. </a:t>
            </a:r>
          </a:p>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What do you do?</a:t>
            </a:r>
          </a:p>
          <a:p>
            <a:pPr fontAlgn="auto">
              <a:spcBef>
                <a:spcPts val="0"/>
              </a:spcBef>
              <a:spcAft>
                <a:spcPts val="0"/>
              </a:spcAft>
              <a:defRPr/>
            </a:pPr>
            <a:r>
              <a:rPr kumimoji="1" lang="en-US" sz="1600" b="1" i="1" dirty="0">
                <a:effectLst>
                  <a:outerShdw blurRad="38100" dist="38100" dir="2700000" algn="tl">
                    <a:srgbClr val="C0C0C0"/>
                  </a:outerShdw>
                </a:effectLst>
                <a:latin typeface="Arial" charset="0"/>
              </a:rPr>
              <a:t>ACR/ICR  </a:t>
            </a:r>
            <a:r>
              <a:rPr lang="en-US" sz="1600" i="1" dirty="0">
                <a:effectLst>
                  <a:outerShdw blurRad="38100" dist="38100" dir="2700000" algn="tl">
                    <a:srgbClr val="C0C0C0"/>
                  </a:outerShdw>
                </a:effectLst>
                <a:latin typeface="Arial" charset="0"/>
              </a:rPr>
              <a:t>611.2.2</a:t>
            </a:r>
            <a:endParaRPr lang="en-US" sz="1600" dirty="0">
              <a:effectLst>
                <a:outerShdw blurRad="38100" dist="38100" dir="2700000" algn="tl">
                  <a:srgbClr val="C0C0C0"/>
                </a:outerShdw>
              </a:effectLst>
              <a:latin typeface="Arial" charset="0"/>
            </a:endParaRPr>
          </a:p>
        </p:txBody>
      </p:sp>
      <p:sp>
        <p:nvSpPr>
          <p:cNvPr id="51205" name="Text Box 5">
            <a:extLst>
              <a:ext uri="{FF2B5EF4-FFF2-40B4-BE49-F238E27FC236}">
                <a16:creationId xmlns:a16="http://schemas.microsoft.com/office/drawing/2014/main" id="{F37C48A2-8A13-463E-A80E-5D1E1D21CB0B}"/>
              </a:ext>
            </a:extLst>
          </p:cNvPr>
          <p:cNvSpPr txBox="1">
            <a:spLocks noChangeArrowheads="1"/>
          </p:cNvSpPr>
          <p:nvPr/>
        </p:nvSpPr>
        <p:spPr bwMode="auto">
          <a:xfrm>
            <a:off x="609600" y="4191000"/>
            <a:ext cx="8458200" cy="16922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Required vertical drop can’t be met. Will race score?</a:t>
            </a:r>
          </a:p>
          <a:p>
            <a:pPr fontAlgn="auto">
              <a:spcBef>
                <a:spcPts val="0"/>
              </a:spcBef>
              <a:spcAft>
                <a:spcPts val="0"/>
              </a:spcAft>
              <a:defRPr/>
            </a:pPr>
            <a:r>
              <a:rPr lang="en-US" sz="1600" b="1" i="1" u="sng" dirty="0">
                <a:effectLst>
                  <a:outerShdw blurRad="38100" dist="38100" dir="2700000" algn="tl">
                    <a:srgbClr val="C0C0C0"/>
                  </a:outerShdw>
                </a:effectLst>
                <a:latin typeface="Arial" charset="0"/>
              </a:rPr>
              <a:t>ACR</a:t>
            </a:r>
            <a:r>
              <a:rPr lang="en-US" sz="1600" b="1" i="1" dirty="0">
                <a:effectLst>
                  <a:outerShdw blurRad="38100" dist="38100" dir="2700000" algn="tl">
                    <a:srgbClr val="C0C0C0"/>
                  </a:outerShdw>
                </a:effectLst>
                <a:latin typeface="Arial" charset="0"/>
              </a:rPr>
              <a:t> - </a:t>
            </a:r>
            <a:r>
              <a:rPr lang="en-US" sz="1600" i="1" dirty="0">
                <a:effectLst>
                  <a:outerShdw blurRad="38100" dist="38100" dir="2700000" algn="tl">
                    <a:srgbClr val="C0C0C0"/>
                  </a:outerShdw>
                </a:effectLst>
                <a:latin typeface="Arial" charset="0"/>
              </a:rPr>
              <a:t>U706.2.6; U801.1; U901.1.1; U1001.1 &amp; U.S. Ski &amp; Snowboard Application Vertical Drop, Minimum Time and Minimum Penalties</a:t>
            </a:r>
          </a:p>
          <a:p>
            <a:pPr fontAlgn="auto">
              <a:spcBef>
                <a:spcPts val="0"/>
              </a:spcBef>
              <a:spcAft>
                <a:spcPts val="0"/>
              </a:spcAft>
              <a:defRPr/>
            </a:pPr>
            <a:endParaRPr lang="en-US" sz="1600" b="1" i="1" u="sng" dirty="0">
              <a:effectLst>
                <a:outerShdw blurRad="38100" dist="38100" dir="2700000" algn="tl">
                  <a:srgbClr val="C0C0C0"/>
                </a:outerShdw>
              </a:effectLst>
              <a:latin typeface="Arial" charset="0"/>
            </a:endParaRPr>
          </a:p>
          <a:p>
            <a:pPr fontAlgn="auto">
              <a:spcBef>
                <a:spcPts val="0"/>
              </a:spcBef>
              <a:spcAft>
                <a:spcPts val="0"/>
              </a:spcAft>
              <a:defRPr/>
            </a:pPr>
            <a:r>
              <a:rPr lang="en-US" sz="1600" b="1" i="1" u="sng" dirty="0">
                <a:effectLst>
                  <a:outerShdw blurRad="38100" dist="38100" dir="2700000" algn="tl">
                    <a:srgbClr val="C0C0C0"/>
                  </a:outerShdw>
                </a:effectLst>
                <a:latin typeface="Arial" charset="0"/>
              </a:rPr>
              <a:t>ICR</a:t>
            </a:r>
            <a:r>
              <a:rPr lang="en-US" sz="1600" b="1" i="1" dirty="0">
                <a:effectLst>
                  <a:outerShdw blurRad="38100" dist="38100" dir="2700000" algn="tl">
                    <a:srgbClr val="C0C0C0"/>
                  </a:outerShdw>
                </a:effectLst>
                <a:latin typeface="Arial" charset="0"/>
              </a:rPr>
              <a:t> - </a:t>
            </a:r>
            <a:r>
              <a:rPr lang="en-US" sz="1600" i="1" dirty="0">
                <a:effectLst>
                  <a:outerShdw blurRad="38100" dist="38100" dir="2700000" algn="tl">
                    <a:srgbClr val="C0C0C0"/>
                  </a:outerShdw>
                </a:effectLst>
                <a:latin typeface="Arial" charset="0"/>
              </a:rPr>
              <a:t>If exception not granted by </a:t>
            </a:r>
            <a:r>
              <a:rPr lang="en-US" sz="1600" i="1" u="sng" dirty="0">
                <a:effectLst>
                  <a:outerShdw blurRad="38100" dist="38100" dir="2700000" algn="tl">
                    <a:srgbClr val="C0C0C0"/>
                  </a:outerShdw>
                </a:effectLst>
                <a:latin typeface="Arial" charset="0"/>
              </a:rPr>
              <a:t>FIS</a:t>
            </a:r>
            <a:r>
              <a:rPr lang="en-US" sz="1600" i="1" dirty="0">
                <a:effectLst>
                  <a:outerShdw blurRad="38100" dist="38100" dir="2700000" algn="tl">
                    <a:srgbClr val="C0C0C0"/>
                  </a:outerShdw>
                </a:effectLst>
                <a:latin typeface="Arial" charset="0"/>
              </a:rPr>
              <a:t>, vertical drop requirements </a:t>
            </a:r>
            <a:r>
              <a:rPr lang="en-US" sz="1600" i="1" u="sng" dirty="0">
                <a:effectLst>
                  <a:outerShdw blurRad="38100" dist="38100" dir="2700000" algn="tl">
                    <a:srgbClr val="C0C0C0"/>
                  </a:outerShdw>
                </a:effectLst>
                <a:latin typeface="Arial" charset="0"/>
              </a:rPr>
              <a:t>must be met</a:t>
            </a:r>
            <a:r>
              <a:rPr lang="en-US" sz="1600" i="1" dirty="0">
                <a:effectLst>
                  <a:outerShdw blurRad="38100" dist="38100" dir="2700000" algn="tl">
                    <a:srgbClr val="C0C0C0"/>
                  </a:outerShdw>
                </a:effectLst>
                <a:latin typeface="Arial" charset="0"/>
              </a:rPr>
              <a:t> or race will be reviewed and possibly scored as ENL category not FIS category!</a:t>
            </a:r>
            <a:endParaRPr lang="en-US" sz="1600" b="1" i="1" dirty="0">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438651F3-3BB7-4777-83AB-8EE81A91B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4">
                                            <p:txEl>
                                              <p:pRg st="0" end="0"/>
                                            </p:txEl>
                                          </p:spTgt>
                                        </p:tgtEl>
                                        <p:attrNameLst>
                                          <p:attrName>style.visibility</p:attrName>
                                        </p:attrNameLst>
                                      </p:cBhvr>
                                      <p:to>
                                        <p:strVal val="visible"/>
                                      </p:to>
                                    </p:set>
                                    <p:anim calcmode="lin" valueType="num">
                                      <p:cBhvr additive="base">
                                        <p:cTn id="25" dur="500" fill="hold"/>
                                        <p:tgtEl>
                                          <p:spTgt spid="5120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4">
                                            <p:txEl>
                                              <p:pRg st="1" end="1"/>
                                            </p:txEl>
                                          </p:spTgt>
                                        </p:tgtEl>
                                        <p:attrNameLst>
                                          <p:attrName>style.visibility</p:attrName>
                                        </p:attrNameLst>
                                      </p:cBhvr>
                                      <p:to>
                                        <p:strVal val="visible"/>
                                      </p:to>
                                    </p:set>
                                    <p:anim calcmode="lin" valueType="num">
                                      <p:cBhvr additive="base">
                                        <p:cTn id="31"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4">
                                            <p:txEl>
                                              <p:pRg st="2" end="2"/>
                                            </p:txEl>
                                          </p:spTgt>
                                        </p:tgtEl>
                                        <p:attrNameLst>
                                          <p:attrName>style.visibility</p:attrName>
                                        </p:attrNameLst>
                                      </p:cBhvr>
                                      <p:to>
                                        <p:strVal val="visible"/>
                                      </p:to>
                                    </p:set>
                                    <p:anim calcmode="lin" valueType="num">
                                      <p:cBhvr additive="base">
                                        <p:cTn id="37"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5">
                                            <p:txEl>
                                              <p:pRg st="0" end="0"/>
                                            </p:txEl>
                                          </p:spTgt>
                                        </p:tgtEl>
                                        <p:attrNameLst>
                                          <p:attrName>style.visibility</p:attrName>
                                        </p:attrNameLst>
                                      </p:cBhvr>
                                      <p:to>
                                        <p:strVal val="visible"/>
                                      </p:to>
                                    </p:set>
                                    <p:anim calcmode="lin" valueType="num">
                                      <p:cBhvr additive="base">
                                        <p:cTn id="43" dur="500" fill="hold"/>
                                        <p:tgtEl>
                                          <p:spTgt spid="5120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5">
                                            <p:txEl>
                                              <p:pRg st="1" end="1"/>
                                            </p:txEl>
                                          </p:spTgt>
                                        </p:tgtEl>
                                        <p:attrNameLst>
                                          <p:attrName>style.visibility</p:attrName>
                                        </p:attrNameLst>
                                      </p:cBhvr>
                                      <p:to>
                                        <p:strVal val="visible"/>
                                      </p:to>
                                    </p:set>
                                    <p:anim calcmode="lin" valueType="num">
                                      <p:cBhvr additive="base">
                                        <p:cTn id="49" dur="500" fill="hold"/>
                                        <p:tgtEl>
                                          <p:spTgt spid="5120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5">
                                            <p:txEl>
                                              <p:pRg st="3" end="3"/>
                                            </p:txEl>
                                          </p:spTgt>
                                        </p:tgtEl>
                                        <p:attrNameLst>
                                          <p:attrName>style.visibility</p:attrName>
                                        </p:attrNameLst>
                                      </p:cBhvr>
                                      <p:to>
                                        <p:strVal val="visible"/>
                                      </p:to>
                                    </p:set>
                                    <p:anim calcmode="lin" valueType="num">
                                      <p:cBhvr additive="base">
                                        <p:cTn id="55" dur="500" fill="hold"/>
                                        <p:tgtEl>
                                          <p:spTgt spid="51205">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build="p" autoUpdateAnimBg="0"/>
      <p:bldP spid="5120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9F4AF74-7194-4F64-9B8E-3C108B2167A5}"/>
              </a:ext>
            </a:extLst>
          </p:cNvPr>
          <p:cNvSpPr>
            <a:spLocks noGrp="1" noChangeArrowheads="1"/>
          </p:cNvSpPr>
          <p:nvPr>
            <p:ph type="title" idx="4294967295"/>
          </p:nvPr>
        </p:nvSpPr>
        <p:spPr>
          <a:xfrm>
            <a:off x="762000" y="381000"/>
            <a:ext cx="8077200" cy="8382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V</a:t>
            </a:r>
          </a:p>
        </p:txBody>
      </p:sp>
      <p:sp>
        <p:nvSpPr>
          <p:cNvPr id="52227" name="Rectangle 3">
            <a:extLst>
              <a:ext uri="{FF2B5EF4-FFF2-40B4-BE49-F238E27FC236}">
                <a16:creationId xmlns:a16="http://schemas.microsoft.com/office/drawing/2014/main" id="{9415BFBD-0F75-443B-B8F6-4993EBE8596B}"/>
              </a:ext>
            </a:extLst>
          </p:cNvPr>
          <p:cNvSpPr>
            <a:spLocks noGrp="1" noChangeArrowheads="1"/>
          </p:cNvSpPr>
          <p:nvPr>
            <p:ph type="body" idx="4294967295"/>
          </p:nvPr>
        </p:nvSpPr>
        <p:spPr>
          <a:xfrm>
            <a:off x="723900" y="1524000"/>
            <a:ext cx="8153400" cy="4724400"/>
          </a:xfrm>
        </p:spPr>
        <p:txBody>
          <a:bodyPr rtlCol="0">
            <a:normAutofit fontScale="62500" lnSpcReduction="20000"/>
          </a:bodyPr>
          <a:lstStyle/>
          <a:p>
            <a:pPr marL="246888" indent="-246888" eaLnBrk="1" fontAlgn="auto" hangingPunct="1">
              <a:spcAft>
                <a:spcPts val="0"/>
              </a:spcAft>
              <a:buFont typeface="Arial"/>
              <a:buChar char="•"/>
              <a:defRPr/>
            </a:pPr>
            <a:r>
              <a:rPr lang="en-US" dirty="0">
                <a:solidFill>
                  <a:schemeClr val="tx1"/>
                </a:solidFill>
                <a:latin typeface="Arial" charset="0"/>
                <a:cs typeface="Arial" charset="0"/>
              </a:rPr>
              <a:t>A racer commits a gate fault </a:t>
            </a:r>
          </a:p>
          <a:p>
            <a:pPr marL="246888" indent="-246888" eaLnBrk="1" fontAlgn="auto" hangingPunct="1">
              <a:spcAft>
                <a:spcPts val="0"/>
              </a:spcAft>
              <a:buFont typeface="Arial"/>
              <a:buChar char="•"/>
              <a:defRPr/>
            </a:pPr>
            <a:r>
              <a:rPr lang="en-US" dirty="0">
                <a:solidFill>
                  <a:schemeClr val="tx1"/>
                </a:solidFill>
                <a:latin typeface="Arial" charset="0"/>
                <a:cs typeface="Arial" charset="0"/>
              </a:rPr>
              <a:t>Competitor’s racing speed carries the competitor over the Finish Line</a:t>
            </a:r>
          </a:p>
          <a:p>
            <a:pPr marL="246888" indent="-246888" eaLnBrk="1" fontAlgn="auto" hangingPunct="1">
              <a:lnSpc>
                <a:spcPct val="120000"/>
              </a:lnSpc>
              <a:spcAft>
                <a:spcPts val="0"/>
              </a:spcAft>
              <a:buFont typeface="Arial"/>
              <a:buChar char="•"/>
              <a:defRPr/>
            </a:pPr>
            <a:r>
              <a:rPr lang="en-US" dirty="0">
                <a:solidFill>
                  <a:schemeClr val="tx1"/>
                </a:solidFill>
                <a:latin typeface="Arial" charset="0"/>
                <a:cs typeface="Arial" charset="0"/>
              </a:rPr>
              <a:t>The racer hikes back over the line and completes passage of the missed gate</a:t>
            </a:r>
          </a:p>
          <a:p>
            <a:pPr marL="246888" indent="-246888" eaLnBrk="1" fontAlgn="auto" hangingPunct="1">
              <a:spcAft>
                <a:spcPts val="0"/>
              </a:spcAft>
              <a:buFontTx/>
              <a:buNone/>
              <a:defRPr/>
            </a:pPr>
            <a:endParaRPr lang="en-US" dirty="0">
              <a:solidFill>
                <a:srgbClr val="FF0000"/>
              </a:solidFill>
              <a:latin typeface="Arial" charset="0"/>
              <a:cs typeface="Arial" charset="0"/>
            </a:endParaRPr>
          </a:p>
          <a:p>
            <a:pPr marL="246888" indent="-246888" eaLnBrk="1" fontAlgn="auto" hangingPunct="1">
              <a:spcAft>
                <a:spcPts val="0"/>
              </a:spcAft>
              <a:buFontTx/>
              <a:buNone/>
              <a:defRPr/>
            </a:pPr>
            <a:r>
              <a:rPr lang="en-US" b="1" dirty="0">
                <a:solidFill>
                  <a:srgbClr val="3215AB"/>
                </a:solidFill>
                <a:effectLst>
                  <a:outerShdw blurRad="38100" dist="38100" dir="2700000" algn="tl">
                    <a:srgbClr val="000000">
                      <a:alpha val="43137"/>
                    </a:srgbClr>
                  </a:outerShdw>
                </a:effectLst>
                <a:latin typeface="Arial" charset="0"/>
                <a:cs typeface="Arial" charset="0"/>
              </a:rPr>
              <a:t>WHEN WAS THE COMPETITOR’S TIME TAKEN? </a:t>
            </a:r>
          </a:p>
          <a:p>
            <a:pPr marL="246888" indent="-246888" eaLnBrk="1" fontAlgn="auto" hangingPunct="1">
              <a:spcAft>
                <a:spcPts val="0"/>
              </a:spcAft>
              <a:buFontTx/>
              <a:buNone/>
              <a:defRPr/>
            </a:pPr>
            <a:r>
              <a:rPr lang="en-US" b="1" i="1" dirty="0">
                <a:effectLst>
                  <a:outerShdw blurRad="38100" dist="38100" dir="2700000" algn="tl">
                    <a:srgbClr val="C0C0C0"/>
                  </a:outerShdw>
                </a:effectLst>
                <a:latin typeface="Arial" charset="0"/>
                <a:cs typeface="Arial" charset="0"/>
              </a:rPr>
              <a:t>ACR/ ICR  </a:t>
            </a:r>
            <a:r>
              <a:rPr lang="en-US" i="1" dirty="0">
                <a:effectLst>
                  <a:outerShdw blurRad="38100" dist="38100" dir="2700000" algn="tl">
                    <a:srgbClr val="C0C0C0"/>
                  </a:outerShdw>
                </a:effectLst>
                <a:latin typeface="Arial" charset="0"/>
                <a:cs typeface="Arial" charset="0"/>
              </a:rPr>
              <a:t>611.3.1</a:t>
            </a:r>
          </a:p>
          <a:p>
            <a:pPr marL="246888" indent="-246888" eaLnBrk="1" fontAlgn="auto" hangingPunct="1">
              <a:spcAft>
                <a:spcPts val="0"/>
              </a:spcAft>
              <a:buFontTx/>
              <a:buNone/>
              <a:defRPr/>
            </a:pPr>
            <a:endParaRPr lang="en-US" dirty="0">
              <a:solidFill>
                <a:srgbClr val="FF0000"/>
              </a:solidFill>
              <a:latin typeface="Arial" charset="0"/>
              <a:cs typeface="Arial" charset="0"/>
            </a:endParaRPr>
          </a:p>
          <a:p>
            <a:pPr marL="246888" indent="-246888" eaLnBrk="1" fontAlgn="auto" hangingPunct="1">
              <a:spcAft>
                <a:spcPts val="0"/>
              </a:spcAft>
              <a:buFontTx/>
              <a:buNone/>
              <a:defRPr/>
            </a:pPr>
            <a:r>
              <a:rPr lang="en-US" b="1" dirty="0">
                <a:solidFill>
                  <a:srgbClr val="3215AB"/>
                </a:solidFill>
                <a:effectLst>
                  <a:outerShdw blurRad="38100" dist="38100" dir="2700000" algn="tl">
                    <a:srgbClr val="000000">
                      <a:alpha val="43137"/>
                    </a:srgbClr>
                  </a:outerShdw>
                </a:effectLst>
                <a:latin typeface="Arial" charset="0"/>
                <a:cs typeface="Arial" charset="0"/>
              </a:rPr>
              <a:t>WHAT IS THE COMPETITOR’S  STATUS IN SLALOM?  </a:t>
            </a:r>
          </a:p>
          <a:p>
            <a:pPr marL="246888" indent="-246888" eaLnBrk="1" fontAlgn="auto" hangingPunct="1">
              <a:spcAft>
                <a:spcPts val="0"/>
              </a:spcAft>
              <a:buFontTx/>
              <a:buNone/>
              <a:defRPr/>
            </a:pPr>
            <a:endParaRPr lang="en-US" b="1" dirty="0">
              <a:solidFill>
                <a:srgbClr val="3215AB"/>
              </a:solidFill>
              <a:effectLst>
                <a:outerShdw blurRad="38100" dist="38100" dir="2700000" algn="tl">
                  <a:srgbClr val="000000">
                    <a:alpha val="43137"/>
                  </a:srgbClr>
                </a:outerShdw>
              </a:effectLst>
              <a:latin typeface="Arial" charset="0"/>
              <a:cs typeface="Arial" charset="0"/>
            </a:endParaRPr>
          </a:p>
          <a:p>
            <a:pPr marL="246888" indent="-246888" eaLnBrk="1" fontAlgn="auto" hangingPunct="1">
              <a:spcAft>
                <a:spcPts val="0"/>
              </a:spcAft>
              <a:buFontTx/>
              <a:buNone/>
              <a:defRPr/>
            </a:pPr>
            <a:r>
              <a:rPr lang="en-US" b="1" dirty="0">
                <a:solidFill>
                  <a:srgbClr val="3215AB"/>
                </a:solidFill>
                <a:effectLst>
                  <a:outerShdw blurRad="38100" dist="38100" dir="2700000" algn="tl">
                    <a:srgbClr val="000000">
                      <a:alpha val="43137"/>
                    </a:srgbClr>
                  </a:outerShdw>
                </a:effectLst>
                <a:latin typeface="Arial" charset="0"/>
                <a:cs typeface="Arial" charset="0"/>
              </a:rPr>
              <a:t>IN GIANT SLALOM?</a:t>
            </a:r>
          </a:p>
          <a:p>
            <a:pPr marL="246888" indent="-246888" eaLnBrk="1" fontAlgn="auto" hangingPunct="1">
              <a:spcAft>
                <a:spcPts val="0"/>
              </a:spcAft>
              <a:buFontTx/>
              <a:buNone/>
              <a:defRPr/>
            </a:pPr>
            <a:r>
              <a:rPr lang="en-US" b="1" i="1" dirty="0">
                <a:effectLst>
                  <a:outerShdw blurRad="38100" dist="38100" dir="2700000" algn="tl">
                    <a:srgbClr val="C0C0C0"/>
                  </a:outerShdw>
                </a:effectLst>
                <a:latin typeface="Arial" charset="0"/>
                <a:cs typeface="Arial" charset="0"/>
              </a:rPr>
              <a:t>ACR/ICR  </a:t>
            </a:r>
            <a:r>
              <a:rPr lang="en-US" i="1" dirty="0">
                <a:effectLst>
                  <a:outerShdw blurRad="38100" dist="38100" dir="2700000" algn="tl">
                    <a:srgbClr val="C0C0C0"/>
                  </a:outerShdw>
                </a:effectLst>
                <a:latin typeface="Arial" charset="0"/>
                <a:cs typeface="Arial" charset="0"/>
              </a:rPr>
              <a:t>661.4, U629.4</a:t>
            </a:r>
          </a:p>
        </p:txBody>
      </p:sp>
      <p:pic>
        <p:nvPicPr>
          <p:cNvPr id="2" name="Content Placeholder 10">
            <a:extLst>
              <a:ext uri="{FF2B5EF4-FFF2-40B4-BE49-F238E27FC236}">
                <a16:creationId xmlns:a16="http://schemas.microsoft.com/office/drawing/2014/main" id="{95CD964D-B8FC-4C37-AB72-58AE7E332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4" presetClass="entr" presetSubtype="0" fill="hold" grpId="0" nodeType="clickEffect">
                                  <p:stCondLst>
                                    <p:cond delay="0"/>
                                  </p:stCondLst>
                                  <p:childTnLst>
                                    <p:set>
                                      <p:cBhvr>
                                        <p:cTn id="10" dur="1" fill="hold">
                                          <p:stCondLst>
                                            <p:cond delay="0"/>
                                          </p:stCondLst>
                                        </p:cTn>
                                        <p:tgtEl>
                                          <p:spTgt spid="52227">
                                            <p:txEl>
                                              <p:pRg st="0" end="0"/>
                                            </p:txEl>
                                          </p:spTgt>
                                        </p:tgtEl>
                                        <p:attrNameLst>
                                          <p:attrName>style.visibility</p:attrName>
                                        </p:attrNameLst>
                                      </p:cBhvr>
                                      <p:to>
                                        <p:strVal val="visible"/>
                                      </p:to>
                                    </p:set>
                                    <p:animEffect transition="in" filter="fade">
                                      <p:cBhvr>
                                        <p:cTn id="11" dur="1000"/>
                                        <p:tgtEl>
                                          <p:spTgt spid="52227">
                                            <p:txEl>
                                              <p:pRg st="0" end="0"/>
                                            </p:txEl>
                                          </p:spTgt>
                                        </p:tgtEl>
                                      </p:cBhvr>
                                    </p:animEffect>
                                    <p:anim calcmode="lin" valueType="num">
                                      <p:cBhvr>
                                        <p:cTn id="12"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22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Effect transition="in" filter="fade">
                                      <p:cBhvr>
                                        <p:cTn id="18" dur="1000"/>
                                        <p:tgtEl>
                                          <p:spTgt spid="52227">
                                            <p:txEl>
                                              <p:pRg st="1" end="1"/>
                                            </p:txEl>
                                          </p:spTgt>
                                        </p:tgtEl>
                                      </p:cBhvr>
                                    </p:animEffect>
                                    <p:anim calcmode="lin" valueType="num">
                                      <p:cBhvr>
                                        <p:cTn id="19"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22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52227">
                                            <p:txEl>
                                              <p:pRg st="2" end="2"/>
                                            </p:txEl>
                                          </p:spTgt>
                                        </p:tgtEl>
                                        <p:attrNameLst>
                                          <p:attrName>style.visibility</p:attrName>
                                        </p:attrNameLst>
                                      </p:cBhvr>
                                      <p:to>
                                        <p:strVal val="visible"/>
                                      </p:to>
                                    </p:set>
                                    <p:animEffect transition="in" filter="fade">
                                      <p:cBhvr>
                                        <p:cTn id="25" dur="1000"/>
                                        <p:tgtEl>
                                          <p:spTgt spid="52227">
                                            <p:txEl>
                                              <p:pRg st="2" end="2"/>
                                            </p:txEl>
                                          </p:spTgt>
                                        </p:tgtEl>
                                      </p:cBhvr>
                                    </p:animEffect>
                                    <p:anim calcmode="lin" valueType="num">
                                      <p:cBhvr>
                                        <p:cTn id="26"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22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52227">
                                            <p:txEl>
                                              <p:pRg st="4" end="4"/>
                                            </p:txEl>
                                          </p:spTgt>
                                        </p:tgtEl>
                                        <p:attrNameLst>
                                          <p:attrName>style.visibility</p:attrName>
                                        </p:attrNameLst>
                                      </p:cBhvr>
                                      <p:to>
                                        <p:strVal val="visible"/>
                                      </p:to>
                                    </p:set>
                                    <p:animEffect transition="in" filter="fade">
                                      <p:cBhvr>
                                        <p:cTn id="32" dur="1000"/>
                                        <p:tgtEl>
                                          <p:spTgt spid="52227">
                                            <p:txEl>
                                              <p:pRg st="4" end="4"/>
                                            </p:txEl>
                                          </p:spTgt>
                                        </p:tgtEl>
                                      </p:cBhvr>
                                    </p:animEffect>
                                    <p:anim calcmode="lin" valueType="num">
                                      <p:cBhvr>
                                        <p:cTn id="33"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22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52227">
                                            <p:txEl>
                                              <p:pRg st="5" end="5"/>
                                            </p:txEl>
                                          </p:spTgt>
                                        </p:tgtEl>
                                        <p:attrNameLst>
                                          <p:attrName>style.visibility</p:attrName>
                                        </p:attrNameLst>
                                      </p:cBhvr>
                                      <p:to>
                                        <p:strVal val="visible"/>
                                      </p:to>
                                    </p:set>
                                    <p:animEffect transition="in" filter="fade">
                                      <p:cBhvr>
                                        <p:cTn id="39" dur="1000"/>
                                        <p:tgtEl>
                                          <p:spTgt spid="52227">
                                            <p:txEl>
                                              <p:pRg st="5" end="5"/>
                                            </p:txEl>
                                          </p:spTgt>
                                        </p:tgtEl>
                                      </p:cBhvr>
                                    </p:animEffect>
                                    <p:anim calcmode="lin" valueType="num">
                                      <p:cBhvr>
                                        <p:cTn id="40"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222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4" presetClass="entr" presetSubtype="0" fill="hold" grpId="0" nodeType="clickEffect">
                                  <p:stCondLst>
                                    <p:cond delay="0"/>
                                  </p:stCondLst>
                                  <p:childTnLst>
                                    <p:set>
                                      <p:cBhvr>
                                        <p:cTn id="45" dur="1" fill="hold">
                                          <p:stCondLst>
                                            <p:cond delay="0"/>
                                          </p:stCondLst>
                                        </p:cTn>
                                        <p:tgtEl>
                                          <p:spTgt spid="52227">
                                            <p:txEl>
                                              <p:pRg st="7" end="7"/>
                                            </p:txEl>
                                          </p:spTgt>
                                        </p:tgtEl>
                                        <p:attrNameLst>
                                          <p:attrName>style.visibility</p:attrName>
                                        </p:attrNameLst>
                                      </p:cBhvr>
                                      <p:to>
                                        <p:strVal val="visible"/>
                                      </p:to>
                                    </p:set>
                                    <p:animEffect transition="in" filter="fade">
                                      <p:cBhvr>
                                        <p:cTn id="46" dur="1000"/>
                                        <p:tgtEl>
                                          <p:spTgt spid="52227">
                                            <p:txEl>
                                              <p:pRg st="7" end="7"/>
                                            </p:txEl>
                                          </p:spTgt>
                                        </p:tgtEl>
                                      </p:cBhvr>
                                    </p:animEffect>
                                    <p:anim calcmode="lin" valueType="num">
                                      <p:cBhvr>
                                        <p:cTn id="47"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2227">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52227">
                                            <p:txEl>
                                              <p:pRg st="9" end="9"/>
                                            </p:txEl>
                                          </p:spTgt>
                                        </p:tgtEl>
                                        <p:attrNameLst>
                                          <p:attrName>style.visibility</p:attrName>
                                        </p:attrNameLst>
                                      </p:cBhvr>
                                      <p:to>
                                        <p:strVal val="visible"/>
                                      </p:to>
                                    </p:set>
                                    <p:animEffect transition="in" filter="fade">
                                      <p:cBhvr>
                                        <p:cTn id="53" dur="1000"/>
                                        <p:tgtEl>
                                          <p:spTgt spid="52227">
                                            <p:txEl>
                                              <p:pRg st="9" end="9"/>
                                            </p:txEl>
                                          </p:spTgt>
                                        </p:tgtEl>
                                      </p:cBhvr>
                                    </p:animEffect>
                                    <p:anim calcmode="lin" valueType="num">
                                      <p:cBhvr>
                                        <p:cTn id="54" dur="1000" fill="hold"/>
                                        <p:tgtEl>
                                          <p:spTgt spid="52227">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52227">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4" presetClass="entr" presetSubtype="0" fill="hold" grpId="0" nodeType="clickEffect">
                                  <p:stCondLst>
                                    <p:cond delay="0"/>
                                  </p:stCondLst>
                                  <p:childTnLst>
                                    <p:set>
                                      <p:cBhvr>
                                        <p:cTn id="59" dur="1" fill="hold">
                                          <p:stCondLst>
                                            <p:cond delay="0"/>
                                          </p:stCondLst>
                                        </p:cTn>
                                        <p:tgtEl>
                                          <p:spTgt spid="52227">
                                            <p:txEl>
                                              <p:pRg st="10" end="10"/>
                                            </p:txEl>
                                          </p:spTgt>
                                        </p:tgtEl>
                                        <p:attrNameLst>
                                          <p:attrName>style.visibility</p:attrName>
                                        </p:attrNameLst>
                                      </p:cBhvr>
                                      <p:to>
                                        <p:strVal val="visible"/>
                                      </p:to>
                                    </p:set>
                                    <p:animEffect transition="in" filter="fade">
                                      <p:cBhvr>
                                        <p:cTn id="60" dur="1000"/>
                                        <p:tgtEl>
                                          <p:spTgt spid="52227">
                                            <p:txEl>
                                              <p:pRg st="10" end="10"/>
                                            </p:txEl>
                                          </p:spTgt>
                                        </p:tgtEl>
                                      </p:cBhvr>
                                    </p:animEffect>
                                    <p:anim calcmode="lin" valueType="num">
                                      <p:cBhvr>
                                        <p:cTn id="61" dur="1000" fill="hold"/>
                                        <p:tgtEl>
                                          <p:spTgt spid="52227">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52227">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BAFDC6D-C2E0-4D9A-8A34-438BEA9AEE62}"/>
              </a:ext>
            </a:extLst>
          </p:cNvPr>
          <p:cNvSpPr>
            <a:spLocks noGrp="1" noChangeArrowheads="1"/>
          </p:cNvSpPr>
          <p:nvPr>
            <p:ph type="title" idx="4294967295"/>
          </p:nvPr>
        </p:nvSpPr>
        <p:spPr>
          <a:xfrm>
            <a:off x="914400" y="7620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VI</a:t>
            </a:r>
          </a:p>
        </p:txBody>
      </p:sp>
      <p:sp>
        <p:nvSpPr>
          <p:cNvPr id="93187" name="Rectangle 3">
            <a:extLst>
              <a:ext uri="{FF2B5EF4-FFF2-40B4-BE49-F238E27FC236}">
                <a16:creationId xmlns:a16="http://schemas.microsoft.com/office/drawing/2014/main" id="{AAE7C990-2580-436E-AAB3-1D73AB61DFC8}"/>
              </a:ext>
            </a:extLst>
          </p:cNvPr>
          <p:cNvSpPr>
            <a:spLocks noGrp="1" noChangeArrowheads="1"/>
          </p:cNvSpPr>
          <p:nvPr>
            <p:ph type="body" idx="4294967295"/>
          </p:nvPr>
        </p:nvSpPr>
        <p:spPr>
          <a:xfrm>
            <a:off x="838200" y="1828800"/>
            <a:ext cx="8077200" cy="4503738"/>
          </a:xfrm>
        </p:spPr>
        <p:txBody>
          <a:bodyPr/>
          <a:lstStyle/>
          <a:p>
            <a:pPr marL="0" indent="0">
              <a:lnSpc>
                <a:spcPct val="100000"/>
              </a:lnSpc>
              <a:buFont typeface="Euphemia" panose="020B0503040102020104" pitchFamily="34" charset="0"/>
              <a:buNone/>
            </a:pPr>
            <a:r>
              <a:rPr lang="en-US" altLang="en-US" dirty="0">
                <a:latin typeface="Arial" panose="020B0604020202020204" pitchFamily="34" charset="0"/>
                <a:cs typeface="Arial" panose="020B0604020202020204" pitchFamily="34" charset="0"/>
              </a:rPr>
              <a:t>During the competition, the wind increases and the gate panels (flags) are blowing up the hill.  </a:t>
            </a:r>
          </a:p>
          <a:p>
            <a:pPr marL="0" indent="0">
              <a:lnSpc>
                <a:spcPct val="100000"/>
              </a:lnSpc>
              <a:buFont typeface="Euphemia" panose="020B0503040102020104" pitchFamily="34" charset="0"/>
              <a:buNone/>
            </a:pPr>
            <a:endParaRPr lang="en-US" altLang="en-US"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dirty="0">
                <a:latin typeface="Arial" panose="020B0604020202020204" pitchFamily="34" charset="0"/>
                <a:cs typeface="Arial" panose="020B0604020202020204" pitchFamily="34" charset="0"/>
              </a:rPr>
              <a:t>What are the appropriate methods for dealing with this problem?</a:t>
            </a:r>
            <a:endParaRPr lang="en-US" altLang="en-US" b="1"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89C70CE1-CB65-4148-9533-4B036AE3A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F5D-2FC2-407B-B67E-1548F9625618}"/>
              </a:ext>
            </a:extLst>
          </p:cNvPr>
          <p:cNvSpPr>
            <a:spLocks noGrp="1"/>
          </p:cNvSpPr>
          <p:nvPr>
            <p:ph type="title" idx="4294967295"/>
          </p:nvPr>
        </p:nvSpPr>
        <p:spPr>
          <a:xfrm>
            <a:off x="228600" y="381000"/>
            <a:ext cx="8686800" cy="1143000"/>
          </a:xfrm>
        </p:spPr>
        <p:txBody>
          <a:bodyPr rtlCol="0" anchor="t">
            <a:normAutofit fontScale="90000"/>
          </a:bodyPr>
          <a:lstStyle/>
          <a:p>
            <a:pPr eaLnBrk="1" fontAlgn="auto" hangingPunct="1">
              <a:lnSpc>
                <a:spcPct val="100000"/>
              </a:lnSpc>
              <a:spcBef>
                <a:spcPts val="2400"/>
              </a:spcBef>
              <a:spcAft>
                <a:spcPts val="1200"/>
              </a:spcAft>
              <a:defRPr/>
            </a:pPr>
            <a:r>
              <a:rPr lang="en-US" dirty="0">
                <a:solidFill>
                  <a:srgbClr val="FF0000"/>
                </a:solidFill>
              </a:rPr>
              <a:t>  </a:t>
            </a:r>
            <a:r>
              <a:rPr lang="en-US" sz="4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VII</a:t>
            </a:r>
            <a:br>
              <a:rPr lang="en-US" b="1" dirty="0">
                <a:solidFill>
                  <a:srgbClr val="3215AB"/>
                </a:solidFill>
                <a:effectLst>
                  <a:outerShdw blurRad="38100" dist="38100" dir="2700000" algn="tl">
                    <a:srgbClr val="000000">
                      <a:alpha val="43137"/>
                    </a:srgbClr>
                  </a:outerShdw>
                </a:effectLst>
              </a:rPr>
            </a:br>
            <a:br>
              <a:rPr lang="en-US" b="1" dirty="0">
                <a:solidFill>
                  <a:srgbClr val="3215AB"/>
                </a:solidFill>
                <a:effectLst>
                  <a:outerShdw blurRad="38100" dist="38100" dir="2700000" algn="tl">
                    <a:srgbClr val="000000">
                      <a:alpha val="43137"/>
                    </a:srgbClr>
                  </a:outerShdw>
                </a:effectLst>
              </a:rPr>
            </a:br>
            <a:br>
              <a:rPr lang="en-US" dirty="0">
                <a:solidFill>
                  <a:srgbClr val="FF0000"/>
                </a:solidFill>
              </a:rPr>
            </a:br>
            <a:r>
              <a:rPr lang="en-US" dirty="0">
                <a:solidFill>
                  <a:srgbClr val="FF0000"/>
                </a:solidFill>
                <a:latin typeface="Arial" panose="020B0604020202020204" pitchFamily="34" charset="0"/>
                <a:cs typeface="Arial" panose="020B0604020202020204" pitchFamily="34" charset="0"/>
              </a:rPr>
              <a:t>    </a:t>
            </a:r>
            <a:r>
              <a:rPr lang="en-US" sz="2700" b="1" dirty="0">
                <a:solidFill>
                  <a:schemeClr val="tx1"/>
                </a:solidFill>
                <a:latin typeface="Arial" panose="020B0604020202020204" pitchFamily="34" charset="0"/>
                <a:cs typeface="Arial" panose="020B0604020202020204" pitchFamily="34" charset="0"/>
              </a:rPr>
              <a:t>There is an offset in bib #’s and start #’s:</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 Bib #109 actually starts #3</a:t>
            </a:r>
            <a:br>
              <a:rPr lang="en-US" sz="2700" b="1" dirty="0">
                <a:solidFill>
                  <a:schemeClr val="tx1"/>
                </a:solidFill>
                <a:latin typeface="Arial" panose="020B0604020202020204" pitchFamily="34" charset="0"/>
                <a:cs typeface="Arial" panose="020B0604020202020204" pitchFamily="34" charset="0"/>
              </a:rPr>
            </a:b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 Gate Judge Card lists a fault for Bib #3 </a:t>
            </a:r>
            <a:br>
              <a:rPr lang="en-US" sz="2700" b="1" dirty="0">
                <a:solidFill>
                  <a:schemeClr val="tx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t>
            </a:r>
            <a:r>
              <a:rPr lang="en-US"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Referee verify?</a:t>
            </a:r>
          </a:p>
        </p:txBody>
      </p:sp>
      <p:pic>
        <p:nvPicPr>
          <p:cNvPr id="3" name="Content Placeholder 10">
            <a:extLst>
              <a:ext uri="{FF2B5EF4-FFF2-40B4-BE49-F238E27FC236}">
                <a16:creationId xmlns:a16="http://schemas.microsoft.com/office/drawing/2014/main" id="{5AB4D551-ADFF-4133-8CED-71D8EC02C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1CD7-7A1B-434D-83EE-6CD4320E1419}"/>
              </a:ext>
            </a:extLst>
          </p:cNvPr>
          <p:cNvSpPr>
            <a:spLocks noGrp="1"/>
          </p:cNvSpPr>
          <p:nvPr>
            <p:ph type="title" idx="4294967295"/>
          </p:nvPr>
        </p:nvSpPr>
        <p:spPr>
          <a:xfrm>
            <a:off x="427038" y="0"/>
            <a:ext cx="8382000" cy="9144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VIII</a:t>
            </a:r>
            <a:endParaRPr lang="en-US" sz="4000" b="1" dirty="0">
              <a:solidFill>
                <a:srgbClr val="3215AB"/>
              </a:solidFill>
              <a:latin typeface="Arial" panose="020B0604020202020204" pitchFamily="34" charset="0"/>
              <a:cs typeface="Arial" panose="020B0604020202020204" pitchFamily="34" charset="0"/>
            </a:endParaRPr>
          </a:p>
        </p:txBody>
      </p:sp>
      <p:sp>
        <p:nvSpPr>
          <p:cNvPr id="97283" name="TextBox 2">
            <a:extLst>
              <a:ext uri="{FF2B5EF4-FFF2-40B4-BE49-F238E27FC236}">
                <a16:creationId xmlns:a16="http://schemas.microsoft.com/office/drawing/2014/main" id="{7ACC02D7-5E45-4A1A-973F-BEA214EC7C7A}"/>
              </a:ext>
            </a:extLst>
          </p:cNvPr>
          <p:cNvSpPr txBox="1">
            <a:spLocks noChangeArrowheads="1"/>
          </p:cNvSpPr>
          <p:nvPr/>
        </p:nvSpPr>
        <p:spPr bwMode="auto">
          <a:xfrm>
            <a:off x="427038" y="990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2000" b="1" dirty="0">
                <a:solidFill>
                  <a:schemeClr val="tx1"/>
                </a:solidFill>
                <a:latin typeface="Arial" panose="020B0604020202020204" pitchFamily="34" charset="0"/>
                <a:cs typeface="Arial" panose="020B0604020202020204" pitchFamily="34" charset="0"/>
              </a:rPr>
              <a:t>Course worker steps out in front of a racer.  What must the racer do?</a:t>
            </a:r>
          </a:p>
          <a:p>
            <a:pPr eaLnBrk="1" hangingPunct="1">
              <a:lnSpc>
                <a:spcPct val="100000"/>
              </a:lnSpc>
              <a:spcBef>
                <a:spcPct val="0"/>
              </a:spcBef>
              <a:buFontTx/>
              <a:buNone/>
            </a:pPr>
            <a:endParaRPr lang="en-US" altLang="en-US" sz="2000" dirty="0">
              <a:solidFill>
                <a:schemeClr val="tx1"/>
              </a:solidFill>
              <a:latin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F88F0-C841-47C6-9A94-42F08D3E35F1}"/>
              </a:ext>
            </a:extLst>
          </p:cNvPr>
          <p:cNvSpPr txBox="1"/>
          <p:nvPr/>
        </p:nvSpPr>
        <p:spPr>
          <a:xfrm>
            <a:off x="412750" y="1447800"/>
            <a:ext cx="8259763" cy="5140325"/>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US" sz="2000" b="1" dirty="0">
                <a:latin typeface="Arial" pitchFamily="34" charset="0"/>
              </a:rPr>
              <a:t>Stop immediately</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Report interference to nearest Gate Judge or Jury member</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Racer or coach must request a rerun </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Ski down the side of the course to the Finish</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Only a Jury member may grant a provisional rerun</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Rerun is “provisional” until ratified by the Jury </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The racer was having a poor run prior to the interference.  Should this affect the decision of the Jury?</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When can prior circumstances affect the decision of the Jury?</a:t>
            </a:r>
          </a:p>
          <a:p>
            <a:pPr eaLnBrk="1" fontAlgn="auto" hangingPunct="1">
              <a:spcBef>
                <a:spcPts val="0"/>
              </a:spcBef>
              <a:spcAft>
                <a:spcPts val="0"/>
              </a:spcAft>
              <a:defRPr/>
            </a:pPr>
            <a:endParaRPr lang="en-US" sz="2000" b="1" dirty="0">
              <a:latin typeface="Arial" pitchFamily="34" charset="0"/>
            </a:endParaRPr>
          </a:p>
          <a:p>
            <a:pPr eaLnBrk="1" fontAlgn="auto" hangingPunct="1">
              <a:spcBef>
                <a:spcPts val="0"/>
              </a:spcBef>
              <a:spcAft>
                <a:spcPts val="0"/>
              </a:spcAft>
              <a:defRPr/>
            </a:pPr>
            <a:r>
              <a:rPr lang="en-US" sz="2000" b="1" i="1" dirty="0">
                <a:latin typeface="Arial" pitchFamily="34" charset="0"/>
              </a:rPr>
              <a:t>NOTE: If </a:t>
            </a:r>
            <a:r>
              <a:rPr lang="en-US" sz="2000" b="1" i="1" u="sng" dirty="0">
                <a:latin typeface="Arial" pitchFamily="34" charset="0"/>
              </a:rPr>
              <a:t>actual</a:t>
            </a:r>
            <a:r>
              <a:rPr lang="en-US" sz="2000" b="1" i="1" dirty="0">
                <a:latin typeface="Arial" pitchFamily="34" charset="0"/>
              </a:rPr>
              <a:t> interference is witnessed by a Jury member or Jury Advisor, a </a:t>
            </a:r>
            <a:r>
              <a:rPr lang="en-US" sz="2000" b="1" i="1" u="sng" dirty="0">
                <a:latin typeface="Arial" pitchFamily="34" charset="0"/>
              </a:rPr>
              <a:t>rerun</a:t>
            </a:r>
            <a:r>
              <a:rPr lang="en-US" sz="2000" b="1" i="1" dirty="0">
                <a:latin typeface="Arial" pitchFamily="34" charset="0"/>
              </a:rPr>
              <a:t> – </a:t>
            </a:r>
            <a:r>
              <a:rPr lang="en-US" sz="2000" b="1" i="1" u="sng" dirty="0">
                <a:latin typeface="Arial" pitchFamily="34" charset="0"/>
              </a:rPr>
              <a:t>not a provisional </a:t>
            </a:r>
            <a:r>
              <a:rPr lang="en-US" sz="2000" b="1" i="1" dirty="0">
                <a:latin typeface="Arial" pitchFamily="34" charset="0"/>
              </a:rPr>
              <a:t>– </a:t>
            </a:r>
            <a:r>
              <a:rPr lang="en-US" sz="2000" b="1" i="1" u="sng" dirty="0">
                <a:latin typeface="Arial" pitchFamily="34" charset="0"/>
              </a:rPr>
              <a:t>should be allowed</a:t>
            </a:r>
            <a:r>
              <a:rPr lang="en-US" sz="2000" b="1" i="1" dirty="0">
                <a:latin typeface="Arial" pitchFamily="34" charset="0"/>
              </a:rPr>
              <a:t>.</a:t>
            </a:r>
          </a:p>
          <a:p>
            <a:pPr eaLnBrk="1" fontAlgn="auto" hangingPunct="1">
              <a:spcBef>
                <a:spcPts val="0"/>
              </a:spcBef>
              <a:spcAft>
                <a:spcPts val="0"/>
              </a:spcAft>
              <a:defRPr/>
            </a:pPr>
            <a:endParaRPr lang="en-US" dirty="0">
              <a:latin typeface="+mn-lt"/>
            </a:endParaRPr>
          </a:p>
        </p:txBody>
      </p:sp>
      <p:pic>
        <p:nvPicPr>
          <p:cNvPr id="3" name="Content Placeholder 10">
            <a:extLst>
              <a:ext uri="{FF2B5EF4-FFF2-40B4-BE49-F238E27FC236}">
                <a16:creationId xmlns:a16="http://schemas.microsoft.com/office/drawing/2014/main" id="{92FDAC85-228B-49B3-B6FE-190634B34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a:extLst>
              <a:ext uri="{FF2B5EF4-FFF2-40B4-BE49-F238E27FC236}">
                <a16:creationId xmlns:a16="http://schemas.microsoft.com/office/drawing/2014/main" id="{0AF8641F-9194-4946-87C5-CE4BB9E9F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47800"/>
            <a:ext cx="7756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284CDD6-C65A-437E-8BDF-70B637DCBFE5}"/>
              </a:ext>
            </a:extLst>
          </p:cNvPr>
          <p:cNvSpPr txBox="1">
            <a:spLocks/>
          </p:cNvSpPr>
          <p:nvPr/>
        </p:nvSpPr>
        <p:spPr bwMode="auto">
          <a:xfrm>
            <a:off x="800100" y="273050"/>
            <a:ext cx="7650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lgn="ctr" eaLnBrk="1" fontAlgn="auto" hangingPunct="1">
              <a:spcAft>
                <a:spcPts val="0"/>
              </a:spcAft>
              <a:defRPr/>
            </a:pP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RERUN”</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b="1" dirty="0">
              <a:solidFill>
                <a:srgbClr val="3215AB"/>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21194-D623-4537-98C5-BCA841EE986A}"/>
              </a:ext>
            </a:extLst>
          </p:cNvPr>
          <p:cNvSpPr>
            <a:spLocks noGrp="1"/>
          </p:cNvSpPr>
          <p:nvPr>
            <p:ph type="title" idx="4294967295"/>
          </p:nvPr>
        </p:nvSpPr>
        <p:spPr>
          <a:xfrm>
            <a:off x="381000" y="274638"/>
            <a:ext cx="8229600" cy="95885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IX</a:t>
            </a:r>
            <a:endParaRPr lang="en-US" sz="4000" b="1" dirty="0">
              <a:solidFill>
                <a:srgbClr val="3215AB"/>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B942D8-9CE7-4FD6-A4B2-E6B21A5F7266}"/>
              </a:ext>
            </a:extLst>
          </p:cNvPr>
          <p:cNvSpPr>
            <a:spLocks noGrp="1"/>
          </p:cNvSpPr>
          <p:nvPr>
            <p:ph idx="4294967295"/>
          </p:nvPr>
        </p:nvSpPr>
        <p:spPr>
          <a:xfrm>
            <a:off x="381000" y="1371600"/>
            <a:ext cx="8229600" cy="4892675"/>
          </a:xfrm>
        </p:spPr>
        <p:txBody>
          <a:bodyPr rtlCol="0">
            <a:noAutofit/>
          </a:bodyPr>
          <a:lstStyle/>
          <a:p>
            <a:pPr marL="0" indent="0" eaLnBrk="1" fontAlgn="auto" hangingPunct="1">
              <a:lnSpc>
                <a:spcPct val="120000"/>
              </a:lnSpc>
              <a:spcBef>
                <a:spcPts val="600"/>
              </a:spcBef>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The Start Referee believes an athlete is competing on equipment – skis/boots/bindings that do not conform to the rules. </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Can the on-site Jury verify the validity of the equipment?</a:t>
            </a:r>
          </a:p>
          <a:p>
            <a:pPr marL="0" indent="0" eaLnBrk="1" fontAlgn="auto" hangingPunct="1">
              <a:lnSpc>
                <a:spcPct val="120000"/>
              </a:lnSpc>
              <a:spcBef>
                <a:spcPts val="600"/>
              </a:spcBef>
              <a:spcAft>
                <a:spcPts val="0"/>
              </a:spcAft>
              <a:buFont typeface="Arial" pitchFamily="34" charset="0"/>
              <a:buNone/>
              <a:defRPr/>
            </a:pPr>
            <a:endParaRPr lang="en-US" sz="2000"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A Team Captain files a protest against a competitor’s equipment.</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How must the Jury handle this situation?</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What must be done with the suspect equipment?</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Who covers the costs?</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Can this process be undertaken after the competitor equipment leaves the race arena?</a:t>
            </a:r>
          </a:p>
          <a:p>
            <a:pPr marL="0" indent="0" eaLnBrk="1" fontAlgn="auto" hangingPunct="1">
              <a:lnSpc>
                <a:spcPct val="120000"/>
              </a:lnSpc>
              <a:spcBef>
                <a:spcPts val="600"/>
              </a:spcBef>
              <a:spcAft>
                <a:spcPts val="0"/>
              </a:spcAft>
              <a:buFont typeface="Arial" pitchFamily="34" charset="0"/>
              <a:buNone/>
              <a:defRPr/>
            </a:pPr>
            <a:r>
              <a:rPr lang="en-US" sz="2000" i="1" dirty="0">
                <a:solidFill>
                  <a:schemeClr val="tx1"/>
                </a:solidFill>
                <a:latin typeface="Arial" panose="020B0604020202020204" pitchFamily="34" charset="0"/>
                <a:cs typeface="Arial" panose="020B0604020202020204" pitchFamily="34" charset="0"/>
              </a:rPr>
              <a:t>Answers are not provided in the hopes that group discussion will result in a better understanding of how to handle this type of situation!</a:t>
            </a:r>
            <a:endParaRPr lang="en-US" sz="2000" dirty="0">
              <a:solidFill>
                <a:schemeClr val="tx1"/>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2A8D9ADF-F37F-4F9A-8BD6-1D57EE27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7077-748C-448E-8F09-D9CABA54E3FF}"/>
              </a:ext>
            </a:extLst>
          </p:cNvPr>
          <p:cNvSpPr>
            <a:spLocks noGrp="1"/>
          </p:cNvSpPr>
          <p:nvPr>
            <p:ph type="title" idx="4294967295"/>
          </p:nvPr>
        </p:nvSpPr>
        <p:spPr>
          <a:xfrm>
            <a:off x="533400" y="76200"/>
            <a:ext cx="8229600" cy="944563"/>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a:t>
            </a:r>
            <a:endParaRPr lang="en-US" sz="4000" b="1"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F2E3D2-6FCA-42FB-B30E-EB5ACE072C09}"/>
              </a:ext>
            </a:extLst>
          </p:cNvPr>
          <p:cNvSpPr>
            <a:spLocks noGrp="1"/>
          </p:cNvSpPr>
          <p:nvPr>
            <p:ph idx="4294967295"/>
          </p:nvPr>
        </p:nvSpPr>
        <p:spPr>
          <a:xfrm>
            <a:off x="461963" y="1219200"/>
            <a:ext cx="8218487" cy="5334000"/>
          </a:xfrm>
        </p:spPr>
        <p:txBody>
          <a:bodyPr rtlCol="0">
            <a:normAutofit/>
          </a:bodyPr>
          <a:lstStyle/>
          <a:p>
            <a:pPr marL="0" indent="0" eaLnBrk="1" fontAlgn="auto" hangingPunct="1">
              <a:lnSpc>
                <a:spcPct val="100000"/>
              </a:lnSpc>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A competitor arrives at the start with a camera attached to their helmet.</a:t>
            </a:r>
          </a:p>
          <a:p>
            <a:pPr marL="246888" indent="-246888" eaLnBrk="1" fontAlgn="auto" hangingPunct="1">
              <a:lnSpc>
                <a:spcPct val="100000"/>
              </a:lnSpc>
              <a:spcBef>
                <a:spcPts val="18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the camera is attached to the skis?</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the camera is worn on a chest pack?</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a helmet only has camera mounts?</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is the athlete’s status if a goggle-integrated camera is being used?</a:t>
            </a:r>
          </a:p>
          <a:p>
            <a:pPr marL="0" indent="0" eaLnBrk="1" fontAlgn="auto" hangingPunct="1">
              <a:lnSpc>
                <a:spcPct val="100000"/>
              </a:lnSpc>
              <a:spcBef>
                <a:spcPts val="1200"/>
              </a:spcBef>
              <a:spcAft>
                <a:spcPts val="0"/>
              </a:spcAft>
              <a:buFont typeface="Arial" pitchFamily="34" charset="0"/>
              <a:buNone/>
              <a:defRPr/>
            </a:pPr>
            <a:endParaRPr lang="en-US" sz="2000" dirty="0">
              <a:latin typeface="Arial" panose="020B0604020202020204" pitchFamily="34" charset="0"/>
              <a:cs typeface="Arial" panose="020B0604020202020204" pitchFamily="34" charset="0"/>
            </a:endParaRPr>
          </a:p>
          <a:p>
            <a:pPr marL="0" indent="0" eaLnBrk="1" fontAlgn="auto" hangingPunct="1">
              <a:lnSpc>
                <a:spcPct val="100000"/>
              </a:lnSpc>
              <a:spcBef>
                <a:spcPts val="1200"/>
              </a:spcBef>
              <a:spcAft>
                <a:spcPts val="0"/>
              </a:spcAft>
              <a:buFont typeface="Arial" pitchFamily="34" charset="0"/>
              <a:buNone/>
              <a:defRPr/>
            </a:pPr>
            <a:r>
              <a:rPr lang="en-US" sz="2000" i="1" dirty="0">
                <a:solidFill>
                  <a:schemeClr val="tx1"/>
                </a:solidFill>
                <a:latin typeface="Arial" panose="020B0604020202020204" pitchFamily="34" charset="0"/>
                <a:cs typeface="Arial" panose="020B0604020202020204" pitchFamily="34" charset="0"/>
              </a:rPr>
              <a:t>Answers are not provided in the hopes that group discussion will result in a better understanding of how to handle this type of situation!</a:t>
            </a: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7902BB11-D949-4A78-97DD-7D150824B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E964-A95F-4F2E-A2DC-79B6FA194E99}"/>
              </a:ext>
            </a:extLst>
          </p:cNvPr>
          <p:cNvSpPr>
            <a:spLocks noGrp="1"/>
          </p:cNvSpPr>
          <p:nvPr>
            <p:ph type="title" idx="4294967295"/>
          </p:nvPr>
        </p:nvSpPr>
        <p:spPr>
          <a:xfrm>
            <a:off x="381000" y="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2E273D-8C79-40CF-9A25-E9DE89C3E5B3}"/>
              </a:ext>
            </a:extLst>
          </p:cNvPr>
          <p:cNvSpPr>
            <a:spLocks noGrp="1"/>
          </p:cNvSpPr>
          <p:nvPr>
            <p:ph idx="4294967295"/>
          </p:nvPr>
        </p:nvSpPr>
        <p:spPr>
          <a:xfrm>
            <a:off x="609600" y="1447800"/>
            <a:ext cx="8229600" cy="4754563"/>
          </a:xfrm>
        </p:spPr>
        <p:txBody>
          <a:bodyPr rtlCol="0">
            <a:normAutofit/>
          </a:bodyPr>
          <a:lstStyle/>
          <a:p>
            <a:pPr marL="0" indent="0" eaLnBrk="1" fontAlgn="auto" hangingPunct="1">
              <a:spcAft>
                <a:spcPts val="0"/>
              </a:spcAft>
              <a:buFont typeface="Euphemia" panose="020B0503040102020104" pitchFamily="34" charset="0"/>
              <a:buNone/>
              <a:defRPr/>
            </a:pPr>
            <a:r>
              <a:rPr lang="en-US" dirty="0">
                <a:latin typeface="Arial" panose="020B0604020202020204" pitchFamily="34" charset="0"/>
                <a:cs typeface="Arial" panose="020B0604020202020204" pitchFamily="34" charset="0"/>
              </a:rPr>
              <a:t>A Downhill is scheduled to include 3 training runs.</a:t>
            </a:r>
          </a:p>
          <a:p>
            <a:pPr eaLnBrk="1" fontAlgn="auto" hangingPunct="1">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4 low-point athletes do not start the first training run</a:t>
            </a:r>
          </a:p>
          <a:p>
            <a:pPr eaLnBrk="1" fontAlgn="auto" hangingPunct="1">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Due to force majeure, all additional training runs are canceled</a:t>
            </a:r>
          </a:p>
          <a:p>
            <a:pPr marL="0" indent="0" eaLnBrk="1" fontAlgn="auto" hangingPunct="1">
              <a:spcAft>
                <a:spcPts val="0"/>
              </a:spcAft>
              <a:buFont typeface="Euphemia" panose="020B0503040102020104" pitchFamily="34" charset="0"/>
              <a:buNone/>
              <a:defRPr/>
            </a:pPr>
            <a:endParaRPr lang="en-US" dirty="0"/>
          </a:p>
          <a:p>
            <a:pPr marL="0" indent="0" eaLnBrk="1" fontAlgn="auto" hangingPunct="1">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status of these competitors?</a:t>
            </a:r>
          </a:p>
          <a:p>
            <a:pPr marL="0" indent="0" eaLnBrk="1" fontAlgn="auto" hangingPunct="1">
              <a:spcBef>
                <a:spcPts val="1800"/>
              </a:spcBef>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p:txBody>
      </p:sp>
      <p:pic>
        <p:nvPicPr>
          <p:cNvPr id="4" name="Content Placeholder 10">
            <a:extLst>
              <a:ext uri="{FF2B5EF4-FFF2-40B4-BE49-F238E27FC236}">
                <a16:creationId xmlns:a16="http://schemas.microsoft.com/office/drawing/2014/main" id="{14ECB6A6-D932-4A81-A2CC-9F583D85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Snowflakes design template">
  <a:themeElements>
    <a:clrScheme name="Custom 1">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1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3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082BEF-5D22-48D1-B091-D463C6A2DA3C}">
  <ds:schemaRefs>
    <ds:schemaRef ds:uri="40262f94-9f35-4ac3-9a90-690165a166b7"/>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a4f35948-e619-41b3-aa29-22878b09cfd2"/>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E783485-1103-4BBC-98A1-D39A2481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3889</TotalTime>
  <Words>17116</Words>
  <Application>Microsoft Office PowerPoint</Application>
  <PresentationFormat>On-screen Show (4:3)</PresentationFormat>
  <Paragraphs>1251</Paragraphs>
  <Slides>135</Slides>
  <Notes>54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135</vt:i4>
      </vt:variant>
    </vt:vector>
  </HeadingPairs>
  <TitlesOfParts>
    <vt:vector size="150" baseType="lpstr">
      <vt:lpstr>Aptos Narrow</vt:lpstr>
      <vt:lpstr>Arial</vt:lpstr>
      <vt:lpstr>Arial Bold</vt:lpstr>
      <vt:lpstr>Arial Narrow</vt:lpstr>
      <vt:lpstr>Calibri</vt:lpstr>
      <vt:lpstr>Century Gothic</vt:lpstr>
      <vt:lpstr>Courier New</vt:lpstr>
      <vt:lpstr>Euphemia</vt:lpstr>
      <vt:lpstr>Symbol</vt:lpstr>
      <vt:lpstr>Tahoma</vt:lpstr>
      <vt:lpstr>Times New Roman</vt:lpstr>
      <vt:lpstr>Wingdings</vt:lpstr>
      <vt:lpstr>Snowflakes design template</vt:lpstr>
      <vt:lpstr>1_Snowflakes design template</vt:lpstr>
      <vt:lpstr>3_Snowflakes design template</vt:lpstr>
      <vt:lpstr>PowerPoint Presentation</vt:lpstr>
      <vt:lpstr>IMPORTANT NOTICE</vt:lpstr>
      <vt:lpstr>ALPINE OFFICIALS’ RESOURCE MATERIALS</vt:lpstr>
      <vt:lpstr>OFFICIALS’ RESPONSIBILITY</vt:lpstr>
      <vt:lpstr>U.S. Ski &amp; Snowboard CONCUSSION POLICY</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ADMINISTRATION PER MAAPP &amp; SAFESPORT:  LOCAL ORGANIZING COMMITTEE (LOC)</vt:lpstr>
      <vt:lpstr>ADDITIONAL REQUIREMENTS</vt:lpstr>
      <vt:lpstr>ADDITIONAL REQUIREMENTS</vt:lpstr>
      <vt:lpstr>Please Note:</vt:lpstr>
      <vt:lpstr>PowerPoint Presentation</vt:lpstr>
      <vt:lpstr>MEMBERSHIP &amp; CERTIFICATIONS</vt:lpstr>
      <vt:lpstr>COACHES’ MEMBERSHIP REQUIREMENT</vt:lpstr>
      <vt:lpstr>  CONTENT: JURY ADVISORS AND REFEREE   </vt:lpstr>
      <vt:lpstr>Resources and References</vt:lpstr>
      <vt:lpstr>PowerPoint Presentation</vt:lpstr>
      <vt:lpstr>PowerPoint Presentation</vt:lpstr>
      <vt:lpstr>PowerPoint Presentation</vt:lpstr>
      <vt:lpstr>PowerPoint Presentation</vt:lpstr>
      <vt:lpstr>PowerPoint Presentation</vt:lpstr>
      <vt:lpstr>What is a  “Connection Coach”?</vt:lpstr>
      <vt:lpstr>PowerPoint Presentation</vt:lpstr>
      <vt:lpstr> “START STOP!” ACR/ICR  705.5</vt:lpstr>
      <vt:lpstr>“START STOP, YELLOW FLAG STOP”</vt:lpstr>
      <vt:lpstr>“START STOP” or  “START STOP/YELLOW FLAG STOP” is called:</vt:lpstr>
      <vt:lpstr>REOPENING THE COURSE</vt:lpstr>
      <vt:lpstr>RADIO COMMUNICATION PROTOCOL</vt:lpstr>
      <vt:lpstr>PowerPoint Presentation</vt:lpstr>
      <vt:lpstr> Other Necessary and Planned Interruptions </vt:lpstr>
      <vt:lpstr>PowerPoint Presentation</vt:lpstr>
      <vt:lpstr>PowerPoint Presentation</vt:lpstr>
      <vt:lpstr>FORCE MAJEURE PROGRAM:  Two Races / Same Day / Same Field</vt:lpstr>
      <vt:lpstr>WHAT IS “FORCE MAJEURE”?</vt:lpstr>
      <vt:lpstr>FORCE MAJEURE PROGRAM:  Two Races / Same Day / Same Field</vt:lpstr>
      <vt:lpstr>PowerPoint Presentation</vt:lpstr>
      <vt:lpstr>PowerPoint Presentation</vt:lpstr>
      <vt:lpstr>Start Referee: Jury Advisor at the Start</vt:lpstr>
      <vt:lpstr>Start Referee &amp; “NPS” ACR/ICR 627</vt:lpstr>
      <vt:lpstr>Start Referee &amp; “NPS” Clarifications </vt:lpstr>
      <vt:lpstr>  Start Referee: Reruns/Starts  ACR/ICR 623; 613.6; 805.3</vt:lpstr>
      <vt:lpstr>RECORDING A “NPS” SITUATION:  Non-FIS and FIS EVENTS</vt:lpstr>
      <vt:lpstr>PowerPoint Presentation</vt:lpstr>
      <vt:lpstr> Rules of the Start  ACR/ICR  611.2.1.1,  613  </vt:lpstr>
      <vt:lpstr>WHY DISQUALIFICATION?</vt:lpstr>
      <vt:lpstr> REGULAR INTERVAL (Fixed): </vt:lpstr>
      <vt:lpstr>Start Commands: Regular Intervals</vt:lpstr>
      <vt:lpstr> MINIMUM INTERVALS</vt:lpstr>
      <vt:lpstr> IRREGULAR INTERVAL (Non-Fixed)   </vt:lpstr>
      <vt:lpstr>START COMMAND: Irregular Intervals </vt:lpstr>
      <vt:lpstr>PowerPoint Presentation</vt:lpstr>
      <vt:lpstr>PowerPoint Presentation</vt:lpstr>
      <vt:lpstr>Finish Referee: Jury Advisor at the Finish  </vt:lpstr>
      <vt:lpstr>Finish Controller: ACR/ICR  612.6 </vt:lpstr>
      <vt:lpstr>VALID FINISHES</vt:lpstr>
      <vt:lpstr>LOSS OF ONE SKI:  FIS Only (614.2.4)</vt:lpstr>
      <vt:lpstr>INTERDICTION TO CONTINUE ON COURSE:  DOWNHILL, SUPER G, GIANT SLALOM, PARALLEL</vt:lpstr>
      <vt:lpstr>INTERDICTION TO CONTINUE ON COURSE:  SLALOM</vt:lpstr>
      <vt:lpstr>PowerPoint Presentation</vt:lpstr>
      <vt:lpstr>      Referee’s Job Description ACR/ICR  601.4.10   </vt:lpstr>
      <vt:lpstr>TC MEETINGS – what &amp; why?</vt:lpstr>
      <vt:lpstr>Report  by  the  Referee          This form must be completed for each classification gender for each run  Posted on Scoreboard/ Official Notice Board with date and time of posting as well as expiration time  Bib # as well as named athlete must be reviewed by Team Captains regardless of whether or not they feel one of their competitors may have committed a fault (DSQ)  Protest period is 15 minutes!  Gate # + reason or gate # &amp; rule # are required.    Some DSQ’s require a rule #; e.g., start DSQ’s 613.3 (pushed off from start) and 613.7 (false start).       (This is the new Report by the Referee form.  Older form does not have a separate section for “NPS.“) </vt:lpstr>
      <vt:lpstr> NON-FIS SCORED EVENT:  2nd-Run Tracking of 1st Run DNS, NPS, DNF, DSQ Athletes   </vt:lpstr>
      <vt:lpstr>SCORED EVENT:  2nd-Run Tracking of 1st-Run DNF, DSQ Athletes</vt:lpstr>
      <vt:lpstr>Referee:  A Member of the Jury</vt:lpstr>
      <vt:lpstr>WHAT IS FORCE MAJEURE?</vt:lpstr>
      <vt:lpstr>WHAT IS DUE PROCESS?</vt:lpstr>
      <vt:lpstr>SANCTIONS</vt:lpstr>
      <vt:lpstr>UNDERSTANDING COLLECTIVE OFFENSES (224.3)</vt:lpstr>
      <vt:lpstr>Equipment Rules</vt:lpstr>
      <vt:lpstr>COMPETITION EQUIPMENT - SANCTIONS</vt:lpstr>
      <vt:lpstr>COMPETITION EQUIPMENT - PROTESTS</vt:lpstr>
      <vt:lpstr>EQUIPMENT CONTROL:  U.S. Ski &amp; Snowboard non-FIS Events</vt:lpstr>
      <vt:lpstr>EQUIPMENT CONTROL:  U.S. Ski &amp; Snowboard non-FIS Events (continued)</vt:lpstr>
      <vt:lpstr>EQUIPMENT PROTESTS:</vt:lpstr>
      <vt:lpstr>EQUIPMENT PROTESTS/TESTING:</vt:lpstr>
      <vt:lpstr>EQUIPMENT CONTROL: FIS Events</vt:lpstr>
      <vt:lpstr>SUSPECT EQUIPMENT/PROTESTS:  FIS Events</vt:lpstr>
      <vt:lpstr>COMPETITORS’ PROTECTIVE MEASURES </vt:lpstr>
      <vt:lpstr>HELMETS</vt:lpstr>
      <vt:lpstr>NECESSARY COURSE CHANGES:  MADE/APPROVED BY JURY </vt:lpstr>
      <vt:lpstr>WHO MAY TAKE A SECOND RUN?</vt:lpstr>
      <vt:lpstr> </vt:lpstr>
      <vt:lpstr>Event Scenarios: Part I</vt:lpstr>
      <vt:lpstr>   Event Scenarios: Part II – FLIP 30 is Standard                    </vt:lpstr>
      <vt:lpstr>By the Numbers: How is this done?</vt:lpstr>
      <vt:lpstr>Event Scenarios: Part III</vt:lpstr>
      <vt:lpstr>Event Scenarios: Part IV</vt:lpstr>
      <vt:lpstr>Event Scenarios: Part V</vt:lpstr>
      <vt:lpstr>Event Scenarios: Part VI</vt:lpstr>
      <vt:lpstr>  Event Scenarios: Part VII       There is an offset in bib #’s and start #’s:    - Bib #109 actually starts #3   - Gate Judge Card lists a fault for Bib #3       What must the Referee verify?</vt:lpstr>
      <vt:lpstr>Event Scenarios: Part VIII</vt:lpstr>
      <vt:lpstr>PowerPoint Presentation</vt:lpstr>
      <vt:lpstr>Event Scenarios: Part IX</vt:lpstr>
      <vt:lpstr>Event Scenarios: Part X</vt:lpstr>
      <vt:lpstr>Event Scenarios: Part XI</vt:lpstr>
      <vt:lpstr>Event Scenarios: Part XII</vt:lpstr>
      <vt:lpstr>Event Scenarios: Part XIII</vt:lpstr>
      <vt:lpstr>Event Scenarios: Part XIV</vt:lpstr>
      <vt:lpstr>IMPORTANT POINTS TO REMEMBER</vt:lpstr>
      <vt:lpstr>PowerPoint Presentation</vt:lpstr>
      <vt:lpstr>SEASON 2024 UPDATE &amp; REVIEW: CONTINUING EDUCATION FOR ALPINE OFFICIALS  (ITEMS RELATED TO JURY ADVISORS &amp; REFEREES)   </vt:lpstr>
      <vt:lpstr>The following slides contain only a portion of the material included in the “Season 2024 Update &amp; Review: Continuing Education for Alpine Officials”. Please refer to the original document posted on the U.S. Ski &amp; Snowboard website for additional update and review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FORERUNNERS CLARIFICATIONS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REVIEW, as required </vt:lpstr>
      <vt:lpstr>U.S. Ski &amp; Snowboard EXCEPTIONAL ATHLETE  SKI UP AGREEMENT</vt:lpstr>
      <vt:lpstr>SKI UP AGREEMENT: Clarifications</vt:lpstr>
      <vt:lpstr>PowerPoint Presentation</vt:lpstr>
      <vt:lpstr>  Welcome to U.S. Ski &amp; Snowboard  Alpine Officials’  Jury Advisor &amp; Referee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333</cp:revision>
  <dcterms:created xsi:type="dcterms:W3CDTF">2017-05-23T14:43:27Z</dcterms:created>
  <dcterms:modified xsi:type="dcterms:W3CDTF">2023-10-13T19:44:18Z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